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3" r:id="rId3"/>
    <p:sldMasterId id="2147483660" r:id="rId4"/>
    <p:sldMasterId id="2147484380" r:id="rId5"/>
    <p:sldMasterId id="2147484392" r:id="rId6"/>
  </p:sldMasterIdLst>
  <p:notesMasterIdLst>
    <p:notesMasterId r:id="rId54"/>
  </p:notesMasterIdLst>
  <p:handoutMasterIdLst>
    <p:handoutMasterId r:id="rId55"/>
  </p:handoutMasterIdLst>
  <p:sldIdLst>
    <p:sldId id="1746" r:id="rId7"/>
    <p:sldId id="1708" r:id="rId8"/>
    <p:sldId id="1583" r:id="rId9"/>
    <p:sldId id="1709" r:id="rId10"/>
    <p:sldId id="1748" r:id="rId11"/>
    <p:sldId id="1710" r:id="rId12"/>
    <p:sldId id="1749" r:id="rId13"/>
    <p:sldId id="1750" r:id="rId14"/>
    <p:sldId id="1711" r:id="rId15"/>
    <p:sldId id="1712" r:id="rId16"/>
    <p:sldId id="1713" r:id="rId17"/>
    <p:sldId id="1714" r:id="rId18"/>
    <p:sldId id="1751" r:id="rId19"/>
    <p:sldId id="1752" r:id="rId20"/>
    <p:sldId id="1753" r:id="rId21"/>
    <p:sldId id="1754" r:id="rId22"/>
    <p:sldId id="1717" r:id="rId23"/>
    <p:sldId id="1719" r:id="rId24"/>
    <p:sldId id="1720" r:id="rId25"/>
    <p:sldId id="1721" r:id="rId26"/>
    <p:sldId id="1722" r:id="rId27"/>
    <p:sldId id="1725" r:id="rId28"/>
    <p:sldId id="1726" r:id="rId29"/>
    <p:sldId id="1727" r:id="rId30"/>
    <p:sldId id="1728" r:id="rId31"/>
    <p:sldId id="1730" r:id="rId32"/>
    <p:sldId id="1755" r:id="rId33"/>
    <p:sldId id="1756" r:id="rId34"/>
    <p:sldId id="1758" r:id="rId35"/>
    <p:sldId id="1731" r:id="rId36"/>
    <p:sldId id="1732" r:id="rId37"/>
    <p:sldId id="1733" r:id="rId38"/>
    <p:sldId id="1734" r:id="rId39"/>
    <p:sldId id="1735" r:id="rId40"/>
    <p:sldId id="1738" r:id="rId41"/>
    <p:sldId id="1737" r:id="rId42"/>
    <p:sldId id="1745" r:id="rId43"/>
    <p:sldId id="1739" r:id="rId44"/>
    <p:sldId id="1740" r:id="rId45"/>
    <p:sldId id="1742" r:id="rId46"/>
    <p:sldId id="1763" r:id="rId47"/>
    <p:sldId id="1760" r:id="rId48"/>
    <p:sldId id="1761" r:id="rId49"/>
    <p:sldId id="1743" r:id="rId50"/>
    <p:sldId id="1757" r:id="rId51"/>
    <p:sldId id="1762" r:id="rId52"/>
    <p:sldId id="1707" r:id="rId5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58" userDrawn="1">
          <p15:clr>
            <a:srgbClr val="A4A3A4"/>
          </p15:clr>
        </p15:guide>
        <p15:guide id="3" orient="horz" pos="3133"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kozile Ntuli" initials="TN" lastIdx="1" clrIdx="0">
    <p:extLst>
      <p:ext uri="{19B8F6BF-5375-455C-9EA6-DF929625EA0E}">
        <p15:presenceInfo xmlns:p15="http://schemas.microsoft.com/office/powerpoint/2012/main" userId="S-1-5-21-3170170340-3948623860-1561021634-54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5455" autoAdjust="0"/>
  </p:normalViewPr>
  <p:slideViewPr>
    <p:cSldViewPr>
      <p:cViewPr varScale="1">
        <p:scale>
          <a:sx n="79" d="100"/>
          <a:sy n="79" d="100"/>
        </p:scale>
        <p:origin x="230" y="62"/>
      </p:cViewPr>
      <p:guideLst>
        <p:guide orient="horz" pos="2160"/>
        <p:guide pos="2880"/>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78"/>
      </p:cViewPr>
      <p:guideLst>
        <p:guide orient="horz" pos="2909"/>
        <p:guide pos="2158"/>
        <p:guide orient="horz" pos="3133"/>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2949713" cy="497376"/>
          </a:xfrm>
          <a:prstGeom prst="rect">
            <a:avLst/>
          </a:prstGeom>
        </p:spPr>
        <p:txBody>
          <a:bodyPr vert="horz" lIns="92134" tIns="46067" rIns="92134" bIns="46067" rtlCol="0"/>
          <a:lstStyle>
            <a:lvl1pPr algn="l">
              <a:defRPr sz="1200"/>
            </a:lvl1pPr>
          </a:lstStyle>
          <a:p>
            <a:endParaRPr lang="en-US" dirty="0"/>
          </a:p>
        </p:txBody>
      </p:sp>
      <p:sp>
        <p:nvSpPr>
          <p:cNvPr id="3" name="Date Placeholder 2"/>
          <p:cNvSpPr>
            <a:spLocks noGrp="1"/>
          </p:cNvSpPr>
          <p:nvPr>
            <p:ph type="dt" sz="quarter" idx="1"/>
          </p:nvPr>
        </p:nvSpPr>
        <p:spPr>
          <a:xfrm>
            <a:off x="3854360" y="6"/>
            <a:ext cx="2949713" cy="497376"/>
          </a:xfrm>
          <a:prstGeom prst="rect">
            <a:avLst/>
          </a:prstGeom>
        </p:spPr>
        <p:txBody>
          <a:bodyPr vert="horz" lIns="92134" tIns="46067" rIns="92134" bIns="46067" rtlCol="0"/>
          <a:lstStyle>
            <a:lvl1pPr algn="r">
              <a:defRPr sz="1200"/>
            </a:lvl1pPr>
          </a:lstStyle>
          <a:p>
            <a:fld id="{EB2F9387-EE1B-4638-BFEF-A2836C81A9AB}" type="datetimeFigureOut">
              <a:rPr lang="en-US" smtClean="0"/>
              <a:t>9/12/2022</a:t>
            </a:fld>
            <a:endParaRPr lang="en-US" dirty="0"/>
          </a:p>
        </p:txBody>
      </p:sp>
      <p:sp>
        <p:nvSpPr>
          <p:cNvPr id="4" name="Footer Placeholder 3"/>
          <p:cNvSpPr>
            <a:spLocks noGrp="1"/>
          </p:cNvSpPr>
          <p:nvPr>
            <p:ph type="ftr" sz="quarter" idx="2"/>
          </p:nvPr>
        </p:nvSpPr>
        <p:spPr>
          <a:xfrm>
            <a:off x="4" y="9445019"/>
            <a:ext cx="2949713" cy="497376"/>
          </a:xfrm>
          <a:prstGeom prst="rect">
            <a:avLst/>
          </a:prstGeom>
        </p:spPr>
        <p:txBody>
          <a:bodyPr vert="horz" lIns="92134" tIns="46067" rIns="92134" bIns="460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360" y="9445019"/>
            <a:ext cx="2949713" cy="497376"/>
          </a:xfrm>
          <a:prstGeom prst="rect">
            <a:avLst/>
          </a:prstGeom>
        </p:spPr>
        <p:txBody>
          <a:bodyPr vert="horz" lIns="92134" tIns="46067" rIns="92134" bIns="46067" rtlCol="0" anchor="b"/>
          <a:lstStyle>
            <a:lvl1pPr algn="r">
              <a:defRPr sz="1200"/>
            </a:lvl1pPr>
          </a:lstStyle>
          <a:p>
            <a:fld id="{CD7E41F2-ADC5-4340-AB22-1E93352BCEAC}" type="slidenum">
              <a:rPr lang="en-US" smtClean="0"/>
              <a:t>‹#›</a:t>
            </a:fld>
            <a:endParaRPr lang="en-US" dirty="0"/>
          </a:p>
        </p:txBody>
      </p:sp>
    </p:spTree>
    <p:extLst>
      <p:ext uri="{BB962C8B-B14F-4D97-AF65-F5344CB8AC3E}">
        <p14:creationId xmlns:p14="http://schemas.microsoft.com/office/powerpoint/2010/main" val="27418980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9839" cy="497762"/>
          </a:xfrm>
          <a:prstGeom prst="rect">
            <a:avLst/>
          </a:prstGeom>
        </p:spPr>
        <p:txBody>
          <a:bodyPr vert="horz" lIns="92129" tIns="46064" rIns="92129" bIns="46064" rtlCol="0"/>
          <a:lstStyle>
            <a:lvl1pPr algn="l">
              <a:defRPr sz="1200"/>
            </a:lvl1pPr>
          </a:lstStyle>
          <a:p>
            <a:endParaRPr lang="en-US" dirty="0"/>
          </a:p>
        </p:txBody>
      </p:sp>
      <p:sp>
        <p:nvSpPr>
          <p:cNvPr id="3" name="Date Placeholder 2"/>
          <p:cNvSpPr>
            <a:spLocks noGrp="1"/>
          </p:cNvSpPr>
          <p:nvPr>
            <p:ph type="dt" idx="1"/>
          </p:nvPr>
        </p:nvSpPr>
        <p:spPr>
          <a:xfrm>
            <a:off x="3854186" y="0"/>
            <a:ext cx="2949839" cy="497762"/>
          </a:xfrm>
          <a:prstGeom prst="rect">
            <a:avLst/>
          </a:prstGeom>
        </p:spPr>
        <p:txBody>
          <a:bodyPr vert="horz" lIns="92129" tIns="46064" rIns="92129" bIns="46064" rtlCol="0"/>
          <a:lstStyle>
            <a:lvl1pPr algn="r">
              <a:defRPr sz="1200"/>
            </a:lvl1pPr>
          </a:lstStyle>
          <a:p>
            <a:fld id="{B125CB0F-C2A4-4FD6-8CC6-9A4CAA8DBF2E}" type="datetimeFigureOut">
              <a:rPr lang="en-US" smtClean="0"/>
              <a:t>9/12/2022</a:t>
            </a:fld>
            <a:endParaRPr lang="en-US"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129" tIns="46064" rIns="92129" bIns="46064" rtlCol="0" anchor="ctr"/>
          <a:lstStyle/>
          <a:p>
            <a:endParaRPr lang="en-US" dirty="0"/>
          </a:p>
        </p:txBody>
      </p:sp>
      <p:sp>
        <p:nvSpPr>
          <p:cNvPr id="5" name="Notes Placeholder 4"/>
          <p:cNvSpPr>
            <a:spLocks noGrp="1"/>
          </p:cNvSpPr>
          <p:nvPr>
            <p:ph type="body" sz="quarter" idx="3"/>
          </p:nvPr>
        </p:nvSpPr>
        <p:spPr>
          <a:xfrm>
            <a:off x="680246" y="4723177"/>
            <a:ext cx="5445127" cy="4475083"/>
          </a:xfrm>
          <a:prstGeom prst="rect">
            <a:avLst/>
          </a:prstGeom>
        </p:spPr>
        <p:txBody>
          <a:bodyPr vert="horz" lIns="92129" tIns="46064" rIns="92129" bIns="460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44755"/>
            <a:ext cx="2949839" cy="497761"/>
          </a:xfrm>
          <a:prstGeom prst="rect">
            <a:avLst/>
          </a:prstGeom>
        </p:spPr>
        <p:txBody>
          <a:bodyPr vert="horz" lIns="92129" tIns="46064" rIns="92129" bIns="460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186" y="9444755"/>
            <a:ext cx="2949839" cy="497761"/>
          </a:xfrm>
          <a:prstGeom prst="rect">
            <a:avLst/>
          </a:prstGeom>
        </p:spPr>
        <p:txBody>
          <a:bodyPr vert="horz" lIns="92129" tIns="46064" rIns="92129" bIns="46064" rtlCol="0" anchor="b"/>
          <a:lstStyle>
            <a:lvl1pPr algn="r">
              <a:defRPr sz="1200"/>
            </a:lvl1pPr>
          </a:lstStyle>
          <a:p>
            <a:fld id="{A8CAF65C-7E15-48FC-A649-683F03C64795}" type="slidenum">
              <a:rPr lang="en-US" smtClean="0"/>
              <a:t>‹#›</a:t>
            </a:fld>
            <a:endParaRPr lang="en-US" dirty="0"/>
          </a:p>
        </p:txBody>
      </p:sp>
    </p:spTree>
    <p:extLst>
      <p:ext uri="{BB962C8B-B14F-4D97-AF65-F5344CB8AC3E}">
        <p14:creationId xmlns:p14="http://schemas.microsoft.com/office/powerpoint/2010/main" val="14743815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2D122C5F-17B5-41AC-ABDE-CDFC047693C4}" type="slidenum">
              <a:rPr lang="en-ZA" smtClean="0"/>
              <a:pPr/>
              <a:t>2</a:t>
            </a:fld>
            <a:endParaRPr lang="en-ZA" dirty="0"/>
          </a:p>
        </p:txBody>
      </p:sp>
    </p:spTree>
    <p:extLst>
      <p:ext uri="{BB962C8B-B14F-4D97-AF65-F5344CB8AC3E}">
        <p14:creationId xmlns:p14="http://schemas.microsoft.com/office/powerpoint/2010/main" val="36770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11119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33118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80410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7476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7586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4504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4867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50615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016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722F4-E2CE-429A-BD0A-8381CED8223F}"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8414716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1C8C4-EA95-493B-8916-D27C8A0AB3C4}" type="datetime1">
              <a:rPr lang="en-US" smtClean="0"/>
              <a:t>9/12/2022</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163423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66EE-9DFC-4473-BAA4-6A578E20E902}" type="datetime1">
              <a:rPr lang="en-US" smtClean="0"/>
              <a:t>9/12/2022</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66980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FA39C-C289-4BCC-9121-9389DCAE3C43}"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19977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2C2BE-E20D-49AA-BD37-75B2E0C45429}"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208603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4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55C8676-54A2-40B9-921A-36E3E8462BB1}"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153896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0FB35E8-1111-45F3-859F-9F5EAB60A21D}"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r>
              <a:rPr lang="en-ZA" dirty="0" smtClean="0"/>
              <a:t>1</a:t>
            </a:r>
            <a:endParaRPr lang="en-ZA" dirty="0"/>
          </a:p>
        </p:txBody>
      </p:sp>
    </p:spTree>
    <p:extLst>
      <p:ext uri="{BB962C8B-B14F-4D97-AF65-F5344CB8AC3E}">
        <p14:creationId xmlns:p14="http://schemas.microsoft.com/office/powerpoint/2010/main" val="228201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8DC09-1E8B-4640-82C1-7980CF39F489}"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404406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94E3168-DB46-42AD-BB99-A8F4B31228C1}"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27487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04C7E99-621F-4E41-B122-4183EB293980}" type="datetime1">
              <a:rPr lang="en-US" smtClean="0"/>
              <a:t>9/12/2022</a:t>
            </a:fld>
            <a:endParaRPr lang="en-ZA" dirty="0"/>
          </a:p>
        </p:txBody>
      </p:sp>
      <p:sp>
        <p:nvSpPr>
          <p:cNvPr id="8" name="Footer Placeholder 7"/>
          <p:cNvSpPr>
            <a:spLocks noGrp="1"/>
          </p:cNvSpPr>
          <p:nvPr>
            <p:ph type="ftr" sz="quarter" idx="11"/>
          </p:nvPr>
        </p:nvSpPr>
        <p:spPr/>
        <p:txBody>
          <a:bodyPr/>
          <a:lstStyle/>
          <a:p>
            <a:r>
              <a:rPr lang="en-ZA" dirty="0" smtClean="0"/>
              <a:t>1</a:t>
            </a:r>
            <a:endParaRPr lang="en-ZA" dirty="0"/>
          </a:p>
        </p:txBody>
      </p:sp>
      <p:sp>
        <p:nvSpPr>
          <p:cNvPr id="9" name="Slide Number Placeholder 8"/>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1241439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726EF2C-CED3-4C32-B1E3-F7DD7430BCC7}" type="datetime1">
              <a:rPr lang="en-US" smtClean="0"/>
              <a:t>9/12/2022</a:t>
            </a:fld>
            <a:endParaRPr lang="en-ZA" dirty="0"/>
          </a:p>
        </p:txBody>
      </p:sp>
      <p:sp>
        <p:nvSpPr>
          <p:cNvPr id="4" name="Footer Placeholder 3"/>
          <p:cNvSpPr>
            <a:spLocks noGrp="1"/>
          </p:cNvSpPr>
          <p:nvPr>
            <p:ph type="ftr" sz="quarter" idx="11"/>
          </p:nvPr>
        </p:nvSpPr>
        <p:spPr/>
        <p:txBody>
          <a:bodyPr/>
          <a:lstStyle/>
          <a:p>
            <a:r>
              <a:rPr lang="en-ZA" dirty="0" smtClean="0"/>
              <a:t>1</a:t>
            </a:r>
            <a:endParaRPr lang="en-ZA" dirty="0"/>
          </a:p>
        </p:txBody>
      </p:sp>
      <p:sp>
        <p:nvSpPr>
          <p:cNvPr id="5" name="Slide Number Placeholder 4"/>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237080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549C908-0E44-40CA-8129-326562BB32B2}" type="datetime1">
              <a:rPr lang="en-US" smtClean="0"/>
              <a:t>9/12/2022</a:t>
            </a:fld>
            <a:endParaRPr lang="en-US" dirty="0"/>
          </a:p>
        </p:txBody>
      </p:sp>
      <p:sp>
        <p:nvSpPr>
          <p:cNvPr id="8" name="Footer Placeholder 7"/>
          <p:cNvSpPr>
            <a:spLocks noGrp="1"/>
          </p:cNvSpPr>
          <p:nvPr>
            <p:ph type="ftr" sz="quarter" idx="11"/>
          </p:nvPr>
        </p:nvSpPr>
        <p:spPr/>
        <p:txBody>
          <a:bodyPr/>
          <a:lstStyle/>
          <a:p>
            <a:r>
              <a:rPr lang="en-US" dirty="0" smtClean="0"/>
              <a:t>1</a:t>
            </a:r>
            <a:endParaRPr lang="en-US" dirty="0"/>
          </a:p>
        </p:txBody>
      </p:sp>
      <p:sp>
        <p:nvSpPr>
          <p:cNvPr id="9" name="Slide Number Placeholder 8"/>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42397419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93B8C-9148-40A1-B46C-CCE55DEE4549}" type="datetime1">
              <a:rPr lang="en-US" smtClean="0"/>
              <a:t>9/12/2022</a:t>
            </a:fld>
            <a:endParaRPr lang="en-ZA" dirty="0"/>
          </a:p>
        </p:txBody>
      </p:sp>
      <p:sp>
        <p:nvSpPr>
          <p:cNvPr id="3" name="Footer Placeholder 2"/>
          <p:cNvSpPr>
            <a:spLocks noGrp="1"/>
          </p:cNvSpPr>
          <p:nvPr>
            <p:ph type="ftr" sz="quarter" idx="11"/>
          </p:nvPr>
        </p:nvSpPr>
        <p:spPr/>
        <p:txBody>
          <a:bodyPr/>
          <a:lstStyle/>
          <a:p>
            <a:r>
              <a:rPr lang="en-ZA" dirty="0" smtClean="0"/>
              <a:t>1</a:t>
            </a:r>
            <a:endParaRPr lang="en-ZA" dirty="0"/>
          </a:p>
        </p:txBody>
      </p:sp>
      <p:sp>
        <p:nvSpPr>
          <p:cNvPr id="4" name="Slide Number Placeholder 3"/>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1021587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1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158A4-8F1E-44E7-95EE-296F4E368354}"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4118642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5748-331E-4A85-B1FE-676D0CB7B678}"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3073221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F1F4FE6-0E41-45A0-81A7-DE29F1A169D5}"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236009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9F696E9-16B7-471D-840F-51FF5A315138}"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26CC2952-545E-40C2-B33E-C451C31320FF}" type="slidenum">
              <a:rPr lang="en-ZA" smtClean="0"/>
              <a:t>‹#›</a:t>
            </a:fld>
            <a:endParaRPr lang="en-ZA" dirty="0"/>
          </a:p>
        </p:txBody>
      </p:sp>
    </p:spTree>
    <p:extLst>
      <p:ext uri="{BB962C8B-B14F-4D97-AF65-F5344CB8AC3E}">
        <p14:creationId xmlns:p14="http://schemas.microsoft.com/office/powerpoint/2010/main" val="249217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4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040603C-F9C1-4995-83E7-6315CECBCF10}"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29748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43803C9-F091-47B6-9FDE-211FF4CB5036}"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470958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8BBDA-57C1-47D6-946D-AC2B56B25908}"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1533237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EFC6927-5358-4784-B450-C7BB475BFFB0}"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994168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33243F6-9583-4CE0-9E6C-4B5FCF6402AF}" type="datetime1">
              <a:rPr lang="en-US" smtClean="0"/>
              <a:t>9/12/2022</a:t>
            </a:fld>
            <a:endParaRPr lang="en-ZA" dirty="0"/>
          </a:p>
        </p:txBody>
      </p:sp>
      <p:sp>
        <p:nvSpPr>
          <p:cNvPr id="8" name="Footer Placeholder 7"/>
          <p:cNvSpPr>
            <a:spLocks noGrp="1"/>
          </p:cNvSpPr>
          <p:nvPr>
            <p:ph type="ftr" sz="quarter" idx="11"/>
          </p:nvPr>
        </p:nvSpPr>
        <p:spPr/>
        <p:txBody>
          <a:bodyPr/>
          <a:lstStyle/>
          <a:p>
            <a:r>
              <a:rPr lang="en-ZA" dirty="0" smtClean="0"/>
              <a:t>1</a:t>
            </a:r>
            <a:endParaRPr lang="en-ZA" dirty="0"/>
          </a:p>
        </p:txBody>
      </p:sp>
      <p:sp>
        <p:nvSpPr>
          <p:cNvPr id="9" name="Slide Number Placeholder 8"/>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278080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4013091-DCF0-49B4-B3CB-DC15B34965B4}" type="datetime1">
              <a:rPr lang="en-US" smtClean="0"/>
              <a:t>9/12/2022</a:t>
            </a:fld>
            <a:endParaRPr lang="en-US" dirty="0"/>
          </a:p>
        </p:txBody>
      </p:sp>
      <p:sp>
        <p:nvSpPr>
          <p:cNvPr id="4" name="Footer Placeholder 3"/>
          <p:cNvSpPr>
            <a:spLocks noGrp="1"/>
          </p:cNvSpPr>
          <p:nvPr>
            <p:ph type="ftr" sz="quarter" idx="11"/>
          </p:nvPr>
        </p:nvSpPr>
        <p:spPr/>
        <p:txBody>
          <a:bodyPr/>
          <a:lstStyle/>
          <a:p>
            <a:r>
              <a:rPr lang="en-US" dirty="0" smtClean="0"/>
              <a:t>1</a:t>
            </a:r>
            <a:endParaRPr lang="en-US" dirty="0"/>
          </a:p>
        </p:txBody>
      </p:sp>
      <p:sp>
        <p:nvSpPr>
          <p:cNvPr id="5" name="Slide Number Placeholder 4"/>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4248242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5CD398B-82F9-4A0F-925C-B8DD4C58C345}" type="datetime1">
              <a:rPr lang="en-US" smtClean="0"/>
              <a:t>9/12/2022</a:t>
            </a:fld>
            <a:endParaRPr lang="en-ZA" dirty="0"/>
          </a:p>
        </p:txBody>
      </p:sp>
      <p:sp>
        <p:nvSpPr>
          <p:cNvPr id="4" name="Footer Placeholder 3"/>
          <p:cNvSpPr>
            <a:spLocks noGrp="1"/>
          </p:cNvSpPr>
          <p:nvPr>
            <p:ph type="ftr" sz="quarter" idx="11"/>
          </p:nvPr>
        </p:nvSpPr>
        <p:spPr/>
        <p:txBody>
          <a:bodyPr/>
          <a:lstStyle/>
          <a:p>
            <a:r>
              <a:rPr lang="en-ZA" dirty="0" smtClean="0"/>
              <a:t>1</a:t>
            </a:r>
            <a:endParaRPr lang="en-ZA" dirty="0"/>
          </a:p>
        </p:txBody>
      </p:sp>
      <p:sp>
        <p:nvSpPr>
          <p:cNvPr id="5" name="Slide Number Placeholder 4"/>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209080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9C66D-E66C-4095-89A3-74CEDCC04641}" type="datetime1">
              <a:rPr lang="en-US" smtClean="0"/>
              <a:t>9/12/2022</a:t>
            </a:fld>
            <a:endParaRPr lang="en-ZA" dirty="0"/>
          </a:p>
        </p:txBody>
      </p:sp>
      <p:sp>
        <p:nvSpPr>
          <p:cNvPr id="3" name="Footer Placeholder 2"/>
          <p:cNvSpPr>
            <a:spLocks noGrp="1"/>
          </p:cNvSpPr>
          <p:nvPr>
            <p:ph type="ftr" sz="quarter" idx="11"/>
          </p:nvPr>
        </p:nvSpPr>
        <p:spPr/>
        <p:txBody>
          <a:bodyPr/>
          <a:lstStyle/>
          <a:p>
            <a:r>
              <a:rPr lang="en-ZA" dirty="0" smtClean="0"/>
              <a:t>1</a:t>
            </a:r>
            <a:endParaRPr lang="en-ZA" dirty="0"/>
          </a:p>
        </p:txBody>
      </p:sp>
      <p:sp>
        <p:nvSpPr>
          <p:cNvPr id="4" name="Slide Number Placeholder 3"/>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3977190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1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DCE32-B836-42B1-9A1B-E1FD708CA98C}"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3232911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591CC-7C58-4808-A962-77C3AD18DF07}"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40424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EE38EA8-713C-4D2F-88D8-EECFF2DA52E8}"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1381133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A18DFFB-3533-4EB6-B573-1EB2C634F299}"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4D1EC082-9707-4E38-92DD-7F7D911EF66F}" type="slidenum">
              <a:rPr lang="en-ZA" smtClean="0"/>
              <a:t>‹#›</a:t>
            </a:fld>
            <a:endParaRPr lang="en-ZA" dirty="0"/>
          </a:p>
        </p:txBody>
      </p:sp>
    </p:spTree>
    <p:extLst>
      <p:ext uri="{BB962C8B-B14F-4D97-AF65-F5344CB8AC3E}">
        <p14:creationId xmlns:p14="http://schemas.microsoft.com/office/powerpoint/2010/main" val="1782829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4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136BFF5-25EB-4A8E-B9E1-7A0FAA04CBD7}"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30344101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7E91254-9F90-4FDE-B332-EFB26E8FC30A}"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670497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FC99C-E552-4E33-A1A2-C70FD641D887}"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3178956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68DE55E-6D0C-4956-BDDF-B09123ACB123}"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111982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EBC4E3E-EC62-4751-BA9F-3F9A4D2A0C1A}" type="datetime1">
              <a:rPr lang="en-US" smtClean="0"/>
              <a:t>9/12/2022</a:t>
            </a:fld>
            <a:endParaRPr lang="en-US" dirty="0"/>
          </a:p>
        </p:txBody>
      </p:sp>
      <p:sp>
        <p:nvSpPr>
          <p:cNvPr id="4" name="Footer Placeholder 3"/>
          <p:cNvSpPr>
            <a:spLocks noGrp="1"/>
          </p:cNvSpPr>
          <p:nvPr>
            <p:ph type="ftr" sz="quarter" idx="11"/>
          </p:nvPr>
        </p:nvSpPr>
        <p:spPr/>
        <p:txBody>
          <a:bodyPr/>
          <a:lstStyle/>
          <a:p>
            <a:r>
              <a:rPr lang="en-US" dirty="0" smtClean="0"/>
              <a:t>1</a:t>
            </a:r>
            <a:endParaRPr lang="en-US" dirty="0"/>
          </a:p>
        </p:txBody>
      </p:sp>
      <p:sp>
        <p:nvSpPr>
          <p:cNvPr id="5" name="Slide Number Placeholder 4"/>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82611012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DDBACDB-849E-40A6-8B1D-07A18CDD1B24}" type="datetime1">
              <a:rPr lang="en-US" smtClean="0"/>
              <a:t>9/12/2022</a:t>
            </a:fld>
            <a:endParaRPr lang="en-ZA" dirty="0"/>
          </a:p>
        </p:txBody>
      </p:sp>
      <p:sp>
        <p:nvSpPr>
          <p:cNvPr id="8" name="Footer Placeholder 7"/>
          <p:cNvSpPr>
            <a:spLocks noGrp="1"/>
          </p:cNvSpPr>
          <p:nvPr>
            <p:ph type="ftr" sz="quarter" idx="11"/>
          </p:nvPr>
        </p:nvSpPr>
        <p:spPr/>
        <p:txBody>
          <a:bodyPr/>
          <a:lstStyle/>
          <a:p>
            <a:r>
              <a:rPr lang="en-ZA" dirty="0" smtClean="0"/>
              <a:t>1</a:t>
            </a:r>
            <a:endParaRPr lang="en-ZA" dirty="0"/>
          </a:p>
        </p:txBody>
      </p:sp>
      <p:sp>
        <p:nvSpPr>
          <p:cNvPr id="9" name="Slide Number Placeholder 8"/>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1041089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A05DBD9-115F-48D5-9B0D-C20E6D8FD6B5}" type="datetime1">
              <a:rPr lang="en-US" smtClean="0"/>
              <a:t>9/12/2022</a:t>
            </a:fld>
            <a:endParaRPr lang="en-ZA" dirty="0"/>
          </a:p>
        </p:txBody>
      </p:sp>
      <p:sp>
        <p:nvSpPr>
          <p:cNvPr id="4" name="Footer Placeholder 3"/>
          <p:cNvSpPr>
            <a:spLocks noGrp="1"/>
          </p:cNvSpPr>
          <p:nvPr>
            <p:ph type="ftr" sz="quarter" idx="11"/>
          </p:nvPr>
        </p:nvSpPr>
        <p:spPr/>
        <p:txBody>
          <a:bodyPr/>
          <a:lstStyle/>
          <a:p>
            <a:r>
              <a:rPr lang="en-ZA" dirty="0" smtClean="0"/>
              <a:t>1</a:t>
            </a:r>
            <a:endParaRPr lang="en-ZA" dirty="0"/>
          </a:p>
        </p:txBody>
      </p:sp>
      <p:sp>
        <p:nvSpPr>
          <p:cNvPr id="5" name="Slide Number Placeholder 4"/>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2199887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F41D2-EAD8-46F4-80DD-8A1C21C82FC7}" type="datetime1">
              <a:rPr lang="en-US" smtClean="0"/>
              <a:t>9/12/2022</a:t>
            </a:fld>
            <a:endParaRPr lang="en-ZA" dirty="0"/>
          </a:p>
        </p:txBody>
      </p:sp>
      <p:sp>
        <p:nvSpPr>
          <p:cNvPr id="3" name="Footer Placeholder 2"/>
          <p:cNvSpPr>
            <a:spLocks noGrp="1"/>
          </p:cNvSpPr>
          <p:nvPr>
            <p:ph type="ftr" sz="quarter" idx="11"/>
          </p:nvPr>
        </p:nvSpPr>
        <p:spPr/>
        <p:txBody>
          <a:bodyPr/>
          <a:lstStyle/>
          <a:p>
            <a:r>
              <a:rPr lang="en-ZA" dirty="0" smtClean="0"/>
              <a:t>1</a:t>
            </a:r>
            <a:endParaRPr lang="en-ZA" dirty="0"/>
          </a:p>
        </p:txBody>
      </p:sp>
      <p:sp>
        <p:nvSpPr>
          <p:cNvPr id="4" name="Slide Number Placeholder 3"/>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2199440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1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0F65D-41AB-4C67-BAB4-A397AF6A2773}"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2429056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E0492-65DC-405B-9D78-910CFA66C79F}" type="datetime1">
              <a:rPr lang="en-US" smtClean="0"/>
              <a:t>9/12/2022</a:t>
            </a:fld>
            <a:endParaRPr lang="en-ZA" dirty="0"/>
          </a:p>
        </p:txBody>
      </p:sp>
      <p:sp>
        <p:nvSpPr>
          <p:cNvPr id="6" name="Footer Placeholder 5"/>
          <p:cNvSpPr>
            <a:spLocks noGrp="1"/>
          </p:cNvSpPr>
          <p:nvPr>
            <p:ph type="ftr" sz="quarter" idx="11"/>
          </p:nvPr>
        </p:nvSpPr>
        <p:spPr/>
        <p:txBody>
          <a:bodyPr/>
          <a:lstStyle/>
          <a:p>
            <a:r>
              <a:rPr lang="en-ZA" dirty="0" smtClean="0"/>
              <a:t>1</a:t>
            </a:r>
            <a:endParaRPr lang="en-ZA" dirty="0"/>
          </a:p>
        </p:txBody>
      </p:sp>
      <p:sp>
        <p:nvSpPr>
          <p:cNvPr id="7" name="Slide Number Placeholder 6"/>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2445034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BDFC7B9-F59B-4CCD-A058-6E4CCB92987F}"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52282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05C6982-A928-4C86-8764-1FC38EB64374}" type="datetime1">
              <a:rPr lang="en-US" smtClean="0"/>
              <a:t>9/12/2022</a:t>
            </a:fld>
            <a:endParaRPr lang="en-ZA" dirty="0"/>
          </a:p>
        </p:txBody>
      </p:sp>
      <p:sp>
        <p:nvSpPr>
          <p:cNvPr id="5" name="Footer Placeholder 4"/>
          <p:cNvSpPr>
            <a:spLocks noGrp="1"/>
          </p:cNvSpPr>
          <p:nvPr>
            <p:ph type="ftr" sz="quarter" idx="11"/>
          </p:nvPr>
        </p:nvSpPr>
        <p:spPr/>
        <p:txBody>
          <a:bodyPr/>
          <a:lstStyle/>
          <a:p>
            <a:r>
              <a:rPr lang="en-ZA" dirty="0" smtClean="0"/>
              <a:t>1</a:t>
            </a:r>
            <a:endParaRPr lang="en-ZA" dirty="0"/>
          </a:p>
        </p:txBody>
      </p:sp>
      <p:sp>
        <p:nvSpPr>
          <p:cNvPr id="6" name="Slide Number Placeholder 5"/>
          <p:cNvSpPr>
            <a:spLocks noGrp="1"/>
          </p:cNvSpPr>
          <p:nvPr>
            <p:ph type="sldNum" sz="quarter" idx="12"/>
          </p:nvPr>
        </p:nvSpPr>
        <p:spPr/>
        <p:txBody>
          <a:bodyPr/>
          <a:lstStyle/>
          <a:p>
            <a:fld id="{17D8DB49-D3FF-4DF4-B38A-C60B4F8E47D8}" type="slidenum">
              <a:rPr lang="en-ZA" smtClean="0"/>
              <a:t>‹#›</a:t>
            </a:fld>
            <a:endParaRPr lang="en-ZA" dirty="0"/>
          </a:p>
        </p:txBody>
      </p:sp>
    </p:spTree>
    <p:extLst>
      <p:ext uri="{BB962C8B-B14F-4D97-AF65-F5344CB8AC3E}">
        <p14:creationId xmlns:p14="http://schemas.microsoft.com/office/powerpoint/2010/main" val="1295365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1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844083"/>
            <a:fld id="{E8D8FC63-DF40-4981-B009-602E7627B895}"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4037194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44083"/>
            <a:fld id="{88EA9277-A001-4DA7-B140-AFBBF77C30EB}"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1414511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92"/>
            <a:ext cx="7772400" cy="1362075"/>
          </a:xfrm>
        </p:spPr>
        <p:txBody>
          <a:bodyPr anchor="t"/>
          <a:lstStyle>
            <a:lvl1pPr algn="l">
              <a:defRPr sz="369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844083"/>
            <a:fld id="{D23E3863-C001-40AA-B942-A021A70D142A}"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300927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578FC-ED90-40F0-B2BC-4C7AEEEACC60}"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439880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844083"/>
            <a:fld id="{12FAF416-2E67-442B-A5D7-EB98B206F05F}"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88289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844083"/>
            <a:fld id="{2E2D90BA-1EB0-49A9-ADA6-CEF18F17F4DF}"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3558416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844083"/>
            <a:fld id="{B572F943-24A6-4809-8903-D43A82621D9E}"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2587709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7FFFC212-770F-4FB3-9733-BBE5842B3D94}"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3015555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smtClean="0"/>
              <a:t>Click to edit Master title style</a:t>
            </a:r>
            <a:endParaRPr lang="en-US"/>
          </a:p>
        </p:txBody>
      </p:sp>
      <p:sp>
        <p:nvSpPr>
          <p:cNvPr id="3" name="Content Placeholder 2"/>
          <p:cNvSpPr>
            <a:spLocks noGrp="1"/>
          </p:cNvSpPr>
          <p:nvPr>
            <p:ph idx="1"/>
          </p:nvPr>
        </p:nvSpPr>
        <p:spPr>
          <a:xfrm>
            <a:off x="3575051" y="27314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44083"/>
            <a:fld id="{95006CB7-A4AA-4A7A-A7F5-6FB25C1B49D0}"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243076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44083"/>
            <a:fld id="{284FF4C7-E8D9-49C2-BB5E-3986FABE822C}"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569129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44083"/>
            <a:fld id="{A830644C-1D1E-46E0-9457-62BC23BB8FB7}"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3777691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32"/>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3" y="274732"/>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44083"/>
            <a:fld id="{DED1F572-1B1A-402A-8CEC-2AAC2C371A8D}" type="datetime1">
              <a:rPr lang="en-US" smtClean="0">
                <a:solidFill>
                  <a:prstClr val="black">
                    <a:tint val="75000"/>
                  </a:prstClr>
                </a:solidFill>
              </a:rPr>
              <a:pPr defTabSz="844083"/>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844083"/>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39AC5568-C467-DA4E-A229-6C912B895CA4}" type="slidenum">
              <a:rPr lang="en-US" smtClean="0">
                <a:solidFill>
                  <a:prstClr val="black">
                    <a:tint val="75000"/>
                  </a:prstClr>
                </a:solidFill>
              </a:rPr>
              <a:pPr defTabSz="844083"/>
              <a:t>‹#›</a:t>
            </a:fld>
            <a:endParaRPr lang="en-US" dirty="0">
              <a:solidFill>
                <a:prstClr val="black">
                  <a:tint val="75000"/>
                </a:prstClr>
              </a:solidFill>
            </a:endParaRPr>
          </a:p>
        </p:txBody>
      </p:sp>
    </p:spTree>
    <p:extLst>
      <p:ext uri="{BB962C8B-B14F-4D97-AF65-F5344CB8AC3E}">
        <p14:creationId xmlns:p14="http://schemas.microsoft.com/office/powerpoint/2010/main" val="883150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8810CA-6836-415B-9984-CF2AD84507E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1237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5D5A1C-DDAD-4F1E-B912-22ED09DECC6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727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B1853-C302-4721-918E-2B6B2A5C0A23}" type="datetime1">
              <a:rPr lang="en-US" smtClean="0"/>
              <a:t>9/12/2022</a:t>
            </a:fld>
            <a:endParaRPr lang="en-US" dirty="0"/>
          </a:p>
        </p:txBody>
      </p:sp>
      <p:sp>
        <p:nvSpPr>
          <p:cNvPr id="6" name="Footer Placeholder 5"/>
          <p:cNvSpPr>
            <a:spLocks noGrp="1"/>
          </p:cNvSpPr>
          <p:nvPr>
            <p:ph type="ftr" sz="quarter" idx="11"/>
          </p:nvPr>
        </p:nvSpPr>
        <p:spPr/>
        <p:txBody>
          <a:bodyPr/>
          <a:lstStyle/>
          <a:p>
            <a:r>
              <a:rPr lang="en-US" dirty="0" smtClean="0"/>
              <a:t>1</a:t>
            </a:r>
            <a:endParaRPr lang="en-US" dirty="0"/>
          </a:p>
        </p:txBody>
      </p:sp>
      <p:sp>
        <p:nvSpPr>
          <p:cNvPr id="7" name="Slide Number Placeholder 6"/>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666843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8CCFF8-077E-4809-A0A7-F8E4470C486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8912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51414E-443B-470B-B4EC-C8E2215B801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8312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6DF669-78A2-4031-96AD-E958140B8AD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270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D198CC-044C-4017-AD1C-F867B7F38DA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7073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D8757C-E526-4BF3-ADA9-4832169C11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7361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1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9623A-1A82-47AC-BB06-0142D086810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9121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8FDF0-9DFB-4564-AFCC-79D17AF9BEE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1609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8E1AD9-39D0-429E-835F-C64BFDE538B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052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76"/>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3" y="274776"/>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36B191-17C2-4123-922C-44793FC5325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3528646" y="6356894"/>
            <a:ext cx="21336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870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96617-9C63-4C54-97A9-7991D0CF95FE}" type="datetime1">
              <a:rPr lang="en-US" smtClean="0"/>
              <a:t>9/12/2022</a:t>
            </a:fld>
            <a:endParaRPr lang="en-US" dirty="0"/>
          </a:p>
        </p:txBody>
      </p:sp>
      <p:sp>
        <p:nvSpPr>
          <p:cNvPr id="8" name="Footer Placeholder 7"/>
          <p:cNvSpPr>
            <a:spLocks noGrp="1"/>
          </p:cNvSpPr>
          <p:nvPr>
            <p:ph type="ftr" sz="quarter" idx="11"/>
          </p:nvPr>
        </p:nvSpPr>
        <p:spPr/>
        <p:txBody>
          <a:bodyPr/>
          <a:lstStyle/>
          <a:p>
            <a:r>
              <a:rPr lang="en-US" dirty="0" smtClean="0"/>
              <a:t>1</a:t>
            </a:r>
            <a:endParaRPr lang="en-US" dirty="0"/>
          </a:p>
        </p:txBody>
      </p:sp>
      <p:sp>
        <p:nvSpPr>
          <p:cNvPr id="9" name="Slide Number Placeholder 8"/>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80874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7F283-DA52-4664-A0F8-6FF8891FA0C2}" type="datetime1">
              <a:rPr lang="en-US" smtClean="0"/>
              <a:t>9/12/2022</a:t>
            </a:fld>
            <a:endParaRPr lang="en-US" dirty="0"/>
          </a:p>
        </p:txBody>
      </p:sp>
      <p:sp>
        <p:nvSpPr>
          <p:cNvPr id="4" name="Footer Placeholder 3"/>
          <p:cNvSpPr>
            <a:spLocks noGrp="1"/>
          </p:cNvSpPr>
          <p:nvPr>
            <p:ph type="ftr" sz="quarter" idx="11"/>
          </p:nvPr>
        </p:nvSpPr>
        <p:spPr/>
        <p:txBody>
          <a:bodyPr/>
          <a:lstStyle/>
          <a:p>
            <a:r>
              <a:rPr lang="en-US" dirty="0" smtClean="0"/>
              <a:t>1</a:t>
            </a:r>
            <a:endParaRPr lang="en-US" dirty="0"/>
          </a:p>
        </p:txBody>
      </p:sp>
      <p:sp>
        <p:nvSpPr>
          <p:cNvPr id="5" name="Slide Number Placeholder 4"/>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200842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8166-E4C8-43D5-8646-EC7E2C76EB7A}" type="datetime1">
              <a:rPr lang="en-US" smtClean="0"/>
              <a:t>9/12/2022</a:t>
            </a:fld>
            <a:endParaRPr lang="en-US" dirty="0"/>
          </a:p>
        </p:txBody>
      </p:sp>
      <p:sp>
        <p:nvSpPr>
          <p:cNvPr id="3" name="Footer Placeholder 2"/>
          <p:cNvSpPr>
            <a:spLocks noGrp="1"/>
          </p:cNvSpPr>
          <p:nvPr>
            <p:ph type="ftr" sz="quarter" idx="11"/>
          </p:nvPr>
        </p:nvSpPr>
        <p:spPr/>
        <p:txBody>
          <a:bodyPr/>
          <a:lstStyle/>
          <a:p>
            <a:r>
              <a:rPr lang="en-US" dirty="0" smtClean="0"/>
              <a:t>1</a:t>
            </a:r>
            <a:endParaRPr lang="en-US" dirty="0"/>
          </a:p>
        </p:txBody>
      </p:sp>
      <p:sp>
        <p:nvSpPr>
          <p:cNvPr id="4" name="Slide Number Placeholder 3"/>
          <p:cNvSpPr>
            <a:spLocks noGrp="1"/>
          </p:cNvSpPr>
          <p:nvPr>
            <p:ph type="sldNum" sz="quarter" idx="12"/>
          </p:nvPr>
        </p:nvSpPr>
        <p:spPr/>
        <p:txBody>
          <a:bodyPr/>
          <a:lstStyle/>
          <a:p>
            <a:fld id="{B44A7E2A-5315-4E0C-844F-AA4E1DB5E889}" type="slidenum">
              <a:rPr lang="en-US" smtClean="0"/>
              <a:t>‹#›</a:t>
            </a:fld>
            <a:endParaRPr lang="en-US" dirty="0"/>
          </a:p>
        </p:txBody>
      </p:sp>
    </p:spTree>
    <p:extLst>
      <p:ext uri="{BB962C8B-B14F-4D97-AF65-F5344CB8AC3E}">
        <p14:creationId xmlns:p14="http://schemas.microsoft.com/office/powerpoint/2010/main" val="174720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7EE4-C385-45ED-9425-52E4B5CB9FBD}" type="datetime1">
              <a:rPr lang="en-US" smtClean="0"/>
              <a:t>9/12/2022</a:t>
            </a:fld>
            <a:endParaRPr lang="en-US" dirty="0"/>
          </a:p>
        </p:txBody>
      </p:sp>
      <p:sp>
        <p:nvSpPr>
          <p:cNvPr id="5" name="Footer Placeholder 4"/>
          <p:cNvSpPr>
            <a:spLocks noGrp="1"/>
          </p:cNvSpPr>
          <p:nvPr>
            <p:ph type="ftr" sz="quarter" idx="3"/>
          </p:nvPr>
        </p:nvSpPr>
        <p:spPr>
          <a:xfrm>
            <a:off x="3124200" y="63566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1</a:t>
            </a:r>
            <a:endParaRPr lang="en-US" dirty="0"/>
          </a:p>
        </p:txBody>
      </p:sp>
      <p:sp>
        <p:nvSpPr>
          <p:cNvPr id="6" name="Slide Number Placeholder 5"/>
          <p:cNvSpPr>
            <a:spLocks noGrp="1"/>
          </p:cNvSpPr>
          <p:nvPr>
            <p:ph type="sldNum" sz="quarter" idx="4"/>
          </p:nvPr>
        </p:nvSpPr>
        <p:spPr>
          <a:xfrm>
            <a:off x="6553200" y="63566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A7E2A-5315-4E0C-844F-AA4E1DB5E889}" type="slidenum">
              <a:rPr lang="en-US" smtClean="0"/>
              <a:t>‹#›</a:t>
            </a:fld>
            <a:endParaRPr lang="en-US" dirty="0"/>
          </a:p>
        </p:txBody>
      </p:sp>
    </p:spTree>
    <p:extLst>
      <p:ext uri="{BB962C8B-B14F-4D97-AF65-F5344CB8AC3E}">
        <p14:creationId xmlns:p14="http://schemas.microsoft.com/office/powerpoint/2010/main" val="424914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7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6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89C0E-81F8-42CA-9952-ABF2A739582A}" type="datetime1">
              <a:rPr lang="en-US" smtClean="0"/>
              <a:t>9/12/2022</a:t>
            </a:fld>
            <a:endParaRPr lang="en-ZA" dirty="0"/>
          </a:p>
        </p:txBody>
      </p:sp>
      <p:sp>
        <p:nvSpPr>
          <p:cNvPr id="5" name="Footer Placeholder 4"/>
          <p:cNvSpPr>
            <a:spLocks noGrp="1"/>
          </p:cNvSpPr>
          <p:nvPr>
            <p:ph type="ftr" sz="quarter" idx="3"/>
          </p:nvPr>
        </p:nvSpPr>
        <p:spPr>
          <a:xfrm>
            <a:off x="3124200" y="63566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1</a:t>
            </a:r>
            <a:endParaRPr lang="en-ZA" dirty="0"/>
          </a:p>
        </p:txBody>
      </p:sp>
      <p:sp>
        <p:nvSpPr>
          <p:cNvPr id="6" name="Slide Number Placeholder 5"/>
          <p:cNvSpPr>
            <a:spLocks noGrp="1"/>
          </p:cNvSpPr>
          <p:nvPr>
            <p:ph type="sldNum" sz="quarter" idx="4"/>
          </p:nvPr>
        </p:nvSpPr>
        <p:spPr>
          <a:xfrm>
            <a:off x="6553200" y="63566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C2952-545E-40C2-B33E-C451C31320FF}" type="slidenum">
              <a:rPr lang="en-ZA" smtClean="0"/>
              <a:t>‹#›</a:t>
            </a:fld>
            <a:endParaRPr lang="en-ZA" dirty="0"/>
          </a:p>
        </p:txBody>
      </p:sp>
    </p:spTree>
    <p:extLst>
      <p:ext uri="{BB962C8B-B14F-4D97-AF65-F5344CB8AC3E}">
        <p14:creationId xmlns:p14="http://schemas.microsoft.com/office/powerpoint/2010/main" val="36316767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6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5647D-7F33-450F-AFCF-BD7ACD1F8D0F}" type="datetime1">
              <a:rPr lang="en-US" smtClean="0"/>
              <a:t>9/12/2022</a:t>
            </a:fld>
            <a:endParaRPr lang="en-ZA" dirty="0"/>
          </a:p>
        </p:txBody>
      </p:sp>
      <p:sp>
        <p:nvSpPr>
          <p:cNvPr id="5" name="Footer Placeholder 4"/>
          <p:cNvSpPr>
            <a:spLocks noGrp="1"/>
          </p:cNvSpPr>
          <p:nvPr>
            <p:ph type="ftr" sz="quarter" idx="3"/>
          </p:nvPr>
        </p:nvSpPr>
        <p:spPr>
          <a:xfrm>
            <a:off x="3124200" y="63566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1</a:t>
            </a:r>
            <a:endParaRPr lang="en-ZA" dirty="0"/>
          </a:p>
        </p:txBody>
      </p:sp>
      <p:sp>
        <p:nvSpPr>
          <p:cNvPr id="6" name="Slide Number Placeholder 5"/>
          <p:cNvSpPr>
            <a:spLocks noGrp="1"/>
          </p:cNvSpPr>
          <p:nvPr>
            <p:ph type="sldNum" sz="quarter" idx="4"/>
          </p:nvPr>
        </p:nvSpPr>
        <p:spPr>
          <a:xfrm>
            <a:off x="6553200" y="63566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EC082-9707-4E38-92DD-7F7D911EF66F}" type="slidenum">
              <a:rPr lang="en-ZA" smtClean="0"/>
              <a:t>‹#›</a:t>
            </a:fld>
            <a:endParaRPr lang="en-ZA" dirty="0"/>
          </a:p>
        </p:txBody>
      </p:sp>
    </p:spTree>
    <p:extLst>
      <p:ext uri="{BB962C8B-B14F-4D97-AF65-F5344CB8AC3E}">
        <p14:creationId xmlns:p14="http://schemas.microsoft.com/office/powerpoint/2010/main" val="33802354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6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4C299-87B1-417B-99A3-405A7C3D19E1}" type="datetime1">
              <a:rPr lang="en-US" smtClean="0"/>
              <a:t>9/12/2022</a:t>
            </a:fld>
            <a:endParaRPr lang="en-ZA" dirty="0"/>
          </a:p>
        </p:txBody>
      </p:sp>
      <p:sp>
        <p:nvSpPr>
          <p:cNvPr id="5" name="Footer Placeholder 4"/>
          <p:cNvSpPr>
            <a:spLocks noGrp="1"/>
          </p:cNvSpPr>
          <p:nvPr>
            <p:ph type="ftr" sz="quarter" idx="3"/>
          </p:nvPr>
        </p:nvSpPr>
        <p:spPr>
          <a:xfrm>
            <a:off x="3124200" y="63566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1</a:t>
            </a:r>
            <a:endParaRPr lang="en-ZA" dirty="0"/>
          </a:p>
        </p:txBody>
      </p:sp>
      <p:sp>
        <p:nvSpPr>
          <p:cNvPr id="6" name="Slide Number Placeholder 5"/>
          <p:cNvSpPr>
            <a:spLocks noGrp="1"/>
          </p:cNvSpPr>
          <p:nvPr>
            <p:ph type="sldNum" sz="quarter" idx="4"/>
          </p:nvPr>
        </p:nvSpPr>
        <p:spPr>
          <a:xfrm>
            <a:off x="6553200" y="63566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8DB49-D3FF-4DF4-B38A-C60B4F8E47D8}" type="slidenum">
              <a:rPr lang="en-ZA" smtClean="0"/>
              <a:t>‹#›</a:t>
            </a:fld>
            <a:endParaRPr lang="en-ZA" dirty="0"/>
          </a:p>
        </p:txBody>
      </p:sp>
    </p:spTree>
    <p:extLst>
      <p:ext uri="{BB962C8B-B14F-4D97-AF65-F5344CB8AC3E}">
        <p14:creationId xmlns:p14="http://schemas.microsoft.com/office/powerpoint/2010/main" val="3406583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74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422041"/>
            <a:fld id="{69969624-15DD-4791-A8A8-3394BA8816E6}" type="datetime1">
              <a:rPr lang="en-US" smtClean="0">
                <a:solidFill>
                  <a:prstClr val="black">
                    <a:tint val="75000"/>
                  </a:prstClr>
                </a:solidFill>
              </a:rPr>
              <a:pPr defTabSz="422041"/>
              <a:t>9/12/2022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74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422041"/>
            <a:r>
              <a:rPr lang="en-US" dirty="0" smtClean="0">
                <a:solidFill>
                  <a:prstClr val="black">
                    <a:tint val="75000"/>
                  </a:prstClr>
                </a:solidFill>
              </a:rPr>
              <a:t>32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74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422041"/>
            <a:fld id="{39AC5568-C467-DA4E-A229-6C912B895CA4}" type="slidenum">
              <a:rPr lang="en-US" smtClean="0">
                <a:solidFill>
                  <a:prstClr val="black">
                    <a:tint val="75000"/>
                  </a:prstClr>
                </a:solidFill>
              </a:rPr>
              <a:pPr defTabSz="422041"/>
              <a:t>‹#›</a:t>
            </a:fld>
            <a:endParaRPr lang="en-US" dirty="0">
              <a:solidFill>
                <a:prstClr val="black">
                  <a:tint val="75000"/>
                </a:prstClr>
              </a:solidFill>
            </a:endParaRPr>
          </a:p>
        </p:txBody>
      </p:sp>
    </p:spTree>
    <p:extLst>
      <p:ext uri="{BB962C8B-B14F-4D97-AF65-F5344CB8AC3E}">
        <p14:creationId xmlns:p14="http://schemas.microsoft.com/office/powerpoint/2010/main" val="1430200150"/>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ftr="0" dt="0"/>
  <p:txStyles>
    <p:titleStyle>
      <a:lvl1pPr algn="ctr" defTabSz="422041"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3079CF4-AAF2-4918-AD0E-FD7587F2255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5791200" y="63568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3470031" y="63568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3261695"/>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5" Type="http://schemas.openxmlformats.org/officeDocument/2006/relationships/image" Target="../media/image9.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5" Type="http://schemas.openxmlformats.org/officeDocument/2006/relationships/image" Target="../media/image11.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5.jpeg"/><Relationship Id="rId4" Type="http://schemas.openxmlformats.org/officeDocument/2006/relationships/image" Target="../media/image8.emf"/></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59.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5686" y="4976636"/>
            <a:ext cx="695325" cy="742950"/>
          </a:xfrm>
          <a:prstGeom prst="rect">
            <a:avLst/>
          </a:prstGeom>
        </p:spPr>
      </p:pic>
      <p:pic>
        <p:nvPicPr>
          <p:cNvPr id="6" name="Picture 5"/>
          <p:cNvPicPr>
            <a:picLocks noChangeAspect="1"/>
          </p:cNvPicPr>
          <p:nvPr/>
        </p:nvPicPr>
        <p:blipFill>
          <a:blip r:embed="rId3"/>
          <a:stretch>
            <a:fillRect/>
          </a:stretch>
        </p:blipFill>
        <p:spPr>
          <a:xfrm>
            <a:off x="6363758" y="4976636"/>
            <a:ext cx="1543050" cy="723900"/>
          </a:xfrm>
          <a:prstGeom prst="rect">
            <a:avLst/>
          </a:prstGeom>
        </p:spPr>
      </p:pic>
      <p:sp>
        <p:nvSpPr>
          <p:cNvPr id="7" name="TextBox 6"/>
          <p:cNvSpPr txBox="1"/>
          <p:nvPr/>
        </p:nvSpPr>
        <p:spPr>
          <a:xfrm>
            <a:off x="857250" y="3907433"/>
            <a:ext cx="7673687" cy="1708160"/>
          </a:xfrm>
          <a:prstGeom prst="rect">
            <a:avLst/>
          </a:prstGeom>
          <a:noFill/>
        </p:spPr>
        <p:txBody>
          <a:bodyPr wrap="square" rtlCol="0">
            <a:spAutoFit/>
          </a:bodyPr>
          <a:lstStyle/>
          <a:p>
            <a:pPr algn="ctr"/>
            <a:r>
              <a:rPr lang="en-ZA" sz="2100" b="1" dirty="0" smtClean="0">
                <a:latin typeface="Arial" panose="020B0604020202020204" pitchFamily="34" charset="0"/>
                <a:cs typeface="Arial" panose="020B0604020202020204" pitchFamily="34" charset="0"/>
              </a:rPr>
              <a:t>FINANCIAL GUIDELINES FOR ECD CENTRES</a:t>
            </a:r>
          </a:p>
          <a:p>
            <a:pPr algn="ctr"/>
            <a:endParaRPr lang="en-ZA" sz="2100" b="1" dirty="0">
              <a:latin typeface="Arial" panose="020B0604020202020204" pitchFamily="34" charset="0"/>
              <a:cs typeface="Arial" panose="020B0604020202020204" pitchFamily="34" charset="0"/>
            </a:endParaRPr>
          </a:p>
          <a:p>
            <a:pPr algn="ctr"/>
            <a:r>
              <a:rPr lang="en-ZA" sz="2100" b="1" dirty="0" smtClean="0">
                <a:latin typeface="Arial" panose="020B0604020202020204" pitchFamily="34" charset="0"/>
                <a:cs typeface="Arial" panose="020B0604020202020204" pitchFamily="34" charset="0"/>
              </a:rPr>
              <a:t>TRAINING 2022 </a:t>
            </a:r>
            <a:endParaRPr lang="en-US" sz="2100" b="1" dirty="0">
              <a:latin typeface="Arial" panose="020B0604020202020204" pitchFamily="34" charset="0"/>
              <a:cs typeface="Arial" panose="020B0604020202020204" pitchFamily="34" charset="0"/>
            </a:endParaRPr>
          </a:p>
          <a:p>
            <a:pPr algn="ctr"/>
            <a:endParaRPr lang="en-ZA" sz="2100" b="1" dirty="0">
              <a:latin typeface="Arial" panose="020B0604020202020204" pitchFamily="34" charset="0"/>
              <a:cs typeface="Arial" panose="020B0604020202020204" pitchFamily="34" charset="0"/>
            </a:endParaRPr>
          </a:p>
          <a:p>
            <a:pPr algn="ctr"/>
            <a:endParaRPr lang="en-ZA" sz="2100" b="1" dirty="0">
              <a:solidFill>
                <a:srgbClr val="FFC000"/>
              </a:solidFill>
              <a:latin typeface="Arial" panose="020B0604020202020204" pitchFamily="34" charset="0"/>
              <a:cs typeface="Arial" panose="020B0604020202020204" pitchFamily="34" charset="0"/>
            </a:endParaRPr>
          </a:p>
        </p:txBody>
      </p:sp>
      <p:pic>
        <p:nvPicPr>
          <p:cNvPr id="2" name="Picture 1" descr="MPG POWERPOINT L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0" y="857250"/>
            <a:ext cx="7429500" cy="2238375"/>
          </a:xfrm>
          <a:prstGeom prst="rect">
            <a:avLst/>
          </a:prstGeom>
        </p:spPr>
      </p:pic>
      <p:grpSp>
        <p:nvGrpSpPr>
          <p:cNvPr id="11" name="Group 10"/>
          <p:cNvGrpSpPr/>
          <p:nvPr/>
        </p:nvGrpSpPr>
        <p:grpSpPr>
          <a:xfrm>
            <a:off x="5194300" y="2474832"/>
            <a:ext cx="2712509" cy="660981"/>
            <a:chOff x="5782732" y="2055173"/>
            <a:chExt cx="3894668" cy="949047"/>
          </a:xfrm>
        </p:grpSpPr>
        <p:sp>
          <p:nvSpPr>
            <p:cNvPr id="9" name="TextBox 8"/>
            <p:cNvSpPr txBox="1"/>
            <p:nvPr/>
          </p:nvSpPr>
          <p:spPr>
            <a:xfrm>
              <a:off x="6779713" y="2055173"/>
              <a:ext cx="2197730" cy="607627"/>
            </a:xfrm>
            <a:prstGeom prst="rect">
              <a:avLst/>
            </a:prstGeom>
            <a:noFill/>
          </p:spPr>
          <p:txBody>
            <a:bodyPr wrap="square" rtlCol="0">
              <a:spAutoFit/>
            </a:bodyPr>
            <a:lstStyle/>
            <a:p>
              <a:r>
                <a:rPr lang="en-GB" sz="1200" cap="all" baseline="30000" dirty="0">
                  <a:solidFill>
                    <a:srgbClr val="F2B01E"/>
                  </a:solidFill>
                  <a:latin typeface="Arial"/>
                  <a:cs typeface="Arial"/>
                </a:rPr>
                <a:t>when the sun rises</a:t>
              </a:r>
            </a:p>
            <a:p>
              <a:endParaRPr lang="en-US" sz="1350" dirty="0">
                <a:solidFill>
                  <a:srgbClr val="F2B01E"/>
                </a:solidFill>
              </a:endParaRPr>
            </a:p>
          </p:txBody>
        </p:sp>
        <p:sp>
          <p:nvSpPr>
            <p:cNvPr id="10" name="TextBox 9"/>
            <p:cNvSpPr txBox="1"/>
            <p:nvPr/>
          </p:nvSpPr>
          <p:spPr>
            <a:xfrm>
              <a:off x="5782732" y="2308211"/>
              <a:ext cx="3894668" cy="696009"/>
            </a:xfrm>
            <a:prstGeom prst="rect">
              <a:avLst/>
            </a:prstGeom>
            <a:noFill/>
          </p:spPr>
          <p:txBody>
            <a:bodyPr wrap="square" rtlCol="0">
              <a:spAutoFit/>
            </a:bodyPr>
            <a:lstStyle/>
            <a:p>
              <a:pPr algn="ctr"/>
              <a:r>
                <a:rPr lang="en-GB" cap="all" baseline="30000" dirty="0">
                  <a:solidFill>
                    <a:schemeClr val="bg1"/>
                  </a:solidFill>
                  <a:latin typeface="Arial"/>
                  <a:cs typeface="Arial"/>
                </a:rPr>
                <a:t>we work hard to deliver</a:t>
              </a:r>
            </a:p>
            <a:p>
              <a:endParaRPr lang="en-US" sz="1350" dirty="0">
                <a:solidFill>
                  <a:schemeClr val="bg1"/>
                </a:solidFill>
              </a:endParaRPr>
            </a:p>
          </p:txBody>
        </p:sp>
      </p:grpSp>
    </p:spTree>
    <p:extLst>
      <p:ext uri="{BB962C8B-B14F-4D97-AF65-F5344CB8AC3E}">
        <p14:creationId xmlns:p14="http://schemas.microsoft.com/office/powerpoint/2010/main" val="356000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a:solidFill>
                  <a:prstClr val="black"/>
                </a:solidFill>
                <a:latin typeface="Arial Narrow" panose="020B0606020202030204" pitchFamily="34" charset="0"/>
                <a:cs typeface="Arial" panose="020B0604020202020204" pitchFamily="34" charset="0"/>
              </a:rPr>
              <a:t>6</a:t>
            </a:r>
            <a:r>
              <a:rPr lang="en-US" sz="2000" b="1" dirty="0" smtClean="0">
                <a:solidFill>
                  <a:prstClr val="black"/>
                </a:solidFill>
                <a:latin typeface="Arial Narrow" panose="020B0606020202030204" pitchFamily="34" charset="0"/>
                <a:cs typeface="Arial" panose="020B0604020202020204" pitchFamily="34" charset="0"/>
              </a:rPr>
              <a:t>. TRANSFERRING REQUIREMENTS CONT.</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10</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3785652"/>
          </a:xfrm>
          <a:prstGeom prst="rect">
            <a:avLst/>
          </a:prstGeom>
        </p:spPr>
        <p:txBody>
          <a:bodyPr wrap="square">
            <a:spAutoFit/>
          </a:bodyPr>
          <a:lstStyle/>
          <a:p>
            <a:pPr marL="285750" lvl="0" indent="-285750">
              <a:buFont typeface="Arial" panose="020B0604020202020204" pitchFamily="34" charset="0"/>
              <a:buChar char="•"/>
            </a:pPr>
            <a:endParaRPr lang="en-US" sz="1600" dirty="0" smtClean="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Take </a:t>
            </a:r>
            <a:r>
              <a:rPr lang="en-US" sz="1600" dirty="0">
                <a:latin typeface="Arial Narrow" panose="020B0606020202030204" pitchFamily="34" charset="0"/>
              </a:rPr>
              <a:t>effective and appropriate disciplinary steps, (including recovery of the money misused) against any official in the service of a Department who-</a:t>
            </a:r>
            <a:endParaRPr lang="en-ZA" sz="1600" dirty="0">
              <a:latin typeface="Arial Narrow" panose="020B0606020202030204" pitchFamily="34" charset="0"/>
            </a:endParaRPr>
          </a:p>
          <a:p>
            <a:r>
              <a:rPr lang="en-US" sz="1600" dirty="0">
                <a:latin typeface="Arial Narrow" panose="020B0606020202030204" pitchFamily="34" charset="0"/>
              </a:rPr>
              <a:t> </a:t>
            </a:r>
            <a:endParaRPr lang="en-ZA" sz="1600" dirty="0">
              <a:latin typeface="Arial Narrow" panose="020B0606020202030204" pitchFamily="34" charset="0"/>
            </a:endParaRPr>
          </a:p>
          <a:p>
            <a:pPr marL="400050" lvl="0" indent="-400050">
              <a:buFont typeface="+mj-lt"/>
              <a:buAutoNum type="romanLcPeriod"/>
            </a:pPr>
            <a:r>
              <a:rPr lang="en-US" sz="1600" dirty="0">
                <a:latin typeface="Arial Narrow" panose="020B0606020202030204" pitchFamily="34" charset="0"/>
              </a:rPr>
              <a:t>contravenes or fail to comply with the directive</a:t>
            </a:r>
            <a:endParaRPr lang="en-ZA" sz="1600" dirty="0">
              <a:latin typeface="Arial Narrow" panose="020B0606020202030204" pitchFamily="34" charset="0"/>
            </a:endParaRPr>
          </a:p>
          <a:p>
            <a:pPr marL="400050" lvl="0" indent="-400050">
              <a:buFont typeface="+mj-lt"/>
              <a:buAutoNum type="romanLcPeriod"/>
            </a:pPr>
            <a:r>
              <a:rPr lang="en-US" sz="1600" dirty="0">
                <a:latin typeface="Arial Narrow" panose="020B0606020202030204" pitchFamily="34" charset="0"/>
              </a:rPr>
              <a:t>commits an act which undermines the financial management and internal control systems as outlined in this directive </a:t>
            </a:r>
            <a:endParaRPr lang="en-ZA" sz="1600" dirty="0">
              <a:latin typeface="Arial Narrow" panose="020B0606020202030204" pitchFamily="34" charset="0"/>
            </a:endParaRPr>
          </a:p>
          <a:p>
            <a:pPr marL="400050" lvl="0" indent="-400050">
              <a:buFont typeface="+mj-lt"/>
              <a:buAutoNum type="romanLcPeriod"/>
            </a:pPr>
            <a:r>
              <a:rPr lang="en-US" sz="1600" dirty="0">
                <a:latin typeface="Arial Narrow" panose="020B0606020202030204" pitchFamily="34" charset="0"/>
              </a:rPr>
              <a:t>makes or permits an unauthorized expenditure, irregular or fruitless and wasteful expenditure against the school fund.</a:t>
            </a:r>
            <a:endParaRPr lang="en-ZA" sz="1600" dirty="0">
              <a:latin typeface="Arial Narrow" panose="020B0606020202030204" pitchFamily="34" charset="0"/>
            </a:endParaRPr>
          </a:p>
          <a:p>
            <a:r>
              <a:rPr lang="en-ZA" sz="1600" dirty="0">
                <a:latin typeface="Arial Narrow" panose="020B0606020202030204" pitchFamily="34" charset="0"/>
              </a:rPr>
              <a:t> </a:t>
            </a:r>
          </a:p>
          <a:p>
            <a:pPr marL="285750" lvl="0" indent="-285750">
              <a:buFont typeface="Arial" panose="020B0604020202020204" pitchFamily="34" charset="0"/>
              <a:buChar char="•"/>
            </a:pPr>
            <a:r>
              <a:rPr lang="en-US" sz="1600" dirty="0">
                <a:latin typeface="Arial Narrow" panose="020B0606020202030204" pitchFamily="34" charset="0"/>
              </a:rPr>
              <a:t>Maintain appropriate measures to ensure that the transfers and subsidies are applied for their intended purposes.</a:t>
            </a:r>
            <a:endParaRPr lang="en-ZA" sz="1600" dirty="0">
              <a:latin typeface="Arial Narrow" panose="020B0606020202030204" pitchFamily="34" charset="0"/>
            </a:endParaRPr>
          </a:p>
          <a:p>
            <a:r>
              <a:rPr lang="en-ZA" sz="1600" dirty="0">
                <a:latin typeface="Arial Narrow" panose="020B0606020202030204" pitchFamily="34" charset="0"/>
              </a:rPr>
              <a:t> </a:t>
            </a:r>
          </a:p>
          <a:p>
            <a:endParaRPr lang="en-ZA" sz="1600" dirty="0" smtClean="0">
              <a:latin typeface="Arial Narrow" panose="020B0606020202030204" pitchFamily="34" charset="0"/>
              <a:ea typeface="Calibri" panose="020F0502020204030204" pitchFamily="34" charset="0"/>
            </a:endParaRPr>
          </a:p>
          <a:p>
            <a:endParaRPr lang="en-ZA" sz="1600" dirty="0">
              <a:latin typeface="Arial Narrow" panose="020B0606020202030204" pitchFamily="34" charset="0"/>
            </a:endParaRPr>
          </a:p>
        </p:txBody>
      </p:sp>
    </p:spTree>
    <p:extLst>
      <p:ext uri="{BB962C8B-B14F-4D97-AF65-F5344CB8AC3E}">
        <p14:creationId xmlns:p14="http://schemas.microsoft.com/office/powerpoint/2010/main" val="399254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a:solidFill>
                  <a:prstClr val="black"/>
                </a:solidFill>
                <a:latin typeface="Arial Narrow" panose="020B0606020202030204" pitchFamily="34" charset="0"/>
                <a:cs typeface="Arial" panose="020B0604020202020204" pitchFamily="34" charset="0"/>
              </a:rPr>
              <a:t>7</a:t>
            </a:r>
            <a:r>
              <a:rPr lang="en-US" sz="2000" b="1" dirty="0" smtClean="0">
                <a:solidFill>
                  <a:prstClr val="black"/>
                </a:solidFill>
                <a:latin typeface="Arial Narrow" panose="020B0606020202030204" pitchFamily="34" charset="0"/>
                <a:cs typeface="Arial" panose="020B0604020202020204" pitchFamily="34" charset="0"/>
              </a:rPr>
              <a:t>. HOW SUBSIDIES ARE CALCULATED.</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11</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2" name="Picture 11"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644" y="449988"/>
            <a:ext cx="2228069" cy="934730"/>
          </a:xfrm>
          <a:prstGeom prst="rect">
            <a:avLst/>
          </a:prstGeom>
          <a:noFill/>
          <a:ln>
            <a:noFill/>
          </a:ln>
        </p:spPr>
      </p:pic>
      <p:sp>
        <p:nvSpPr>
          <p:cNvPr id="5" name="Rectangle 4"/>
          <p:cNvSpPr/>
          <p:nvPr/>
        </p:nvSpPr>
        <p:spPr>
          <a:xfrm>
            <a:off x="2971800" y="629229"/>
            <a:ext cx="5433328" cy="1138773"/>
          </a:xfrm>
          <a:prstGeom prst="rect">
            <a:avLst/>
          </a:prstGeom>
        </p:spPr>
        <p:txBody>
          <a:bodyPr wrap="square">
            <a:spAutoFit/>
          </a:bodyPr>
          <a:lstStyle/>
          <a:p>
            <a:r>
              <a:rPr lang="en-ZA" sz="1600" b="1" dirty="0">
                <a:solidFill>
                  <a:srgbClr val="002060"/>
                </a:solidFill>
                <a:latin typeface="Arial Narrow" panose="020B0606020202030204" pitchFamily="34" charset="0"/>
                <a:ea typeface="Calibri" panose="020F0502020204030204" pitchFamily="34" charset="0"/>
              </a:rPr>
              <a:t>WHAT IS PER CAPITA PROGRAMME </a:t>
            </a:r>
            <a:r>
              <a:rPr lang="en-ZA" sz="1600" b="1" dirty="0" smtClean="0">
                <a:solidFill>
                  <a:srgbClr val="002060"/>
                </a:solidFill>
                <a:latin typeface="Arial Narrow" panose="020B0606020202030204" pitchFamily="34" charset="0"/>
                <a:ea typeface="Calibri" panose="020F0502020204030204" pitchFamily="34" charset="0"/>
              </a:rPr>
              <a:t>SUBSIDY?</a:t>
            </a:r>
          </a:p>
          <a:p>
            <a:endParaRPr lang="en-ZA" sz="1600" b="1" dirty="0" smtClean="0">
              <a:solidFill>
                <a:srgbClr val="002060"/>
              </a:solidFill>
              <a:latin typeface="Arial Narrow" panose="020B0606020202030204" pitchFamily="34" charset="0"/>
              <a:ea typeface="Calibri" panose="020F0502020204030204" pitchFamily="34" charset="0"/>
            </a:endParaRPr>
          </a:p>
          <a:p>
            <a:r>
              <a:rPr lang="en-ZA" sz="1600" dirty="0">
                <a:latin typeface="Arial Narrow" panose="020B0606020202030204" pitchFamily="34" charset="0"/>
              </a:rPr>
              <a:t>The programme subsidy is the amount of money that is paid to an ECD programme over the course of the year</a:t>
            </a:r>
            <a:r>
              <a:rPr lang="en-ZA" dirty="0"/>
              <a:t>.</a:t>
            </a:r>
            <a:endParaRPr lang="en-ZA" sz="1600" dirty="0">
              <a:latin typeface="Arial Narrow" panose="020B0606020202030204" pitchFamily="34" charset="0"/>
            </a:endParaRPr>
          </a:p>
        </p:txBody>
      </p:sp>
      <p:sp>
        <p:nvSpPr>
          <p:cNvPr id="6" name="Rectangle 5"/>
          <p:cNvSpPr/>
          <p:nvPr/>
        </p:nvSpPr>
        <p:spPr>
          <a:xfrm>
            <a:off x="609600" y="1828801"/>
            <a:ext cx="7795528" cy="383182"/>
          </a:xfrm>
          <a:prstGeom prst="rect">
            <a:avLst/>
          </a:prstGeom>
        </p:spPr>
        <p:txBody>
          <a:bodyPr wrap="square">
            <a:spAutoFit/>
          </a:bodyPr>
          <a:lstStyle/>
          <a:p>
            <a:pPr marL="131445" indent="-6350">
              <a:lnSpc>
                <a:spcPct val="105000"/>
              </a:lnSpc>
              <a:spcAft>
                <a:spcPts val="830"/>
              </a:spcAft>
            </a:pPr>
            <a:r>
              <a:rPr lang="en-ZA" sz="1600" b="1" dirty="0">
                <a:solidFill>
                  <a:srgbClr val="002060"/>
                </a:solidFill>
                <a:latin typeface="Arial Narrow" panose="020B0606020202030204" pitchFamily="34" charset="0"/>
                <a:ea typeface="Calibri" panose="020F0502020204030204" pitchFamily="34" charset="0"/>
              </a:rPr>
              <a:t>PER CAPITA PROGRAMME SUBSIDY IS CALCULATED AS FOLLOWS</a:t>
            </a:r>
            <a:r>
              <a:rPr lang="en-ZA" b="1" dirty="0">
                <a:solidFill>
                  <a:srgbClr val="002060"/>
                </a:solidFill>
                <a:latin typeface="Arial" panose="020B0604020202020204" pitchFamily="34" charset="0"/>
                <a:ea typeface="Calibri" panose="020F0502020204030204" pitchFamily="34" charset="0"/>
              </a:rPr>
              <a:t>:</a:t>
            </a:r>
            <a:endParaRPr lang="en-ZA" sz="2000" dirty="0">
              <a:solidFill>
                <a:srgbClr val="555655"/>
              </a:solidFill>
              <a:effectLst/>
              <a:latin typeface="Calibri" panose="020F0502020204030204" pitchFamily="34" charset="0"/>
              <a:ea typeface="Calibri" panose="020F0502020204030204" pitchFamily="34" charset="0"/>
            </a:endParaRPr>
          </a:p>
        </p:txBody>
      </p:sp>
      <p:sp>
        <p:nvSpPr>
          <p:cNvPr id="13" name="Rectangle 12"/>
          <p:cNvSpPr/>
          <p:nvPr/>
        </p:nvSpPr>
        <p:spPr>
          <a:xfrm>
            <a:off x="762000" y="2272782"/>
            <a:ext cx="1600200" cy="1534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100" b="1" dirty="0">
                <a:solidFill>
                  <a:srgbClr val="002060"/>
                </a:solidFill>
                <a:effectLst/>
                <a:latin typeface="Arial" panose="020B0604020202020204" pitchFamily="34" charset="0"/>
                <a:ea typeface="Calibri" panose="020F0502020204030204" pitchFamily="34" charset="0"/>
              </a:rPr>
              <a:t>Daily per child subsidy</a:t>
            </a:r>
            <a:endParaRPr lang="en-ZA" sz="1200" dirty="0">
              <a:solidFill>
                <a:srgbClr val="555655"/>
              </a:solidFill>
              <a:effectLst/>
              <a:ea typeface="Calibri" panose="020F0502020204030204" pitchFamily="34" charset="0"/>
            </a:endParaRPr>
          </a:p>
        </p:txBody>
      </p:sp>
      <p:sp>
        <p:nvSpPr>
          <p:cNvPr id="14" name="Multiply 13"/>
          <p:cNvSpPr/>
          <p:nvPr/>
        </p:nvSpPr>
        <p:spPr>
          <a:xfrm>
            <a:off x="2904713" y="2709885"/>
            <a:ext cx="520700" cy="666750"/>
          </a:xfrm>
          <a:prstGeom prst="mathMultiply">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5" name="Rectangle 14"/>
          <p:cNvSpPr/>
          <p:nvPr/>
        </p:nvSpPr>
        <p:spPr>
          <a:xfrm>
            <a:off x="3810000" y="2272782"/>
            <a:ext cx="1600199" cy="1613418"/>
          </a:xfrm>
          <a:prstGeom prst="rect">
            <a:avLst/>
          </a:prstGeom>
          <a:noFill/>
          <a:ln w="28575"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marR="0" lvl="0" indent="-6350" algn="ctr" defTabSz="914400" eaLnBrk="1" fontAlgn="auto" latinLnBrk="0" hangingPunct="1">
              <a:lnSpc>
                <a:spcPct val="105000"/>
              </a:lnSpc>
              <a:spcBef>
                <a:spcPts val="0"/>
              </a:spcBef>
              <a:spcAft>
                <a:spcPts val="830"/>
              </a:spcAft>
              <a:buClrTx/>
              <a:buSzTx/>
              <a:buFontTx/>
              <a:buNone/>
              <a:tabLst/>
              <a:defRPr/>
            </a:pPr>
            <a:r>
              <a:rPr kumimoji="0" lang="en-US" sz="1100" b="1"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Number of Days</a:t>
            </a:r>
            <a:endParaRPr kumimoji="0" lang="en-ZA" sz="1200" b="0" i="0" u="none" strike="noStrike" kern="0" cap="none" spc="0" normalizeH="0" baseline="0" noProof="0" dirty="0">
              <a:ln>
                <a:noFill/>
              </a:ln>
              <a:solidFill>
                <a:srgbClr val="555655"/>
              </a:solidFill>
              <a:effectLst/>
              <a:uLnTx/>
              <a:uFillTx/>
              <a:latin typeface="Calibri" panose="020F0502020204030204"/>
              <a:ea typeface="Calibri" panose="020F0502020204030204" pitchFamily="34" charset="0"/>
              <a:cs typeface="+mn-cs"/>
            </a:endParaRPr>
          </a:p>
        </p:txBody>
      </p:sp>
      <p:sp>
        <p:nvSpPr>
          <p:cNvPr id="16" name="Multiply 15"/>
          <p:cNvSpPr/>
          <p:nvPr/>
        </p:nvSpPr>
        <p:spPr>
          <a:xfrm>
            <a:off x="5688464" y="2534391"/>
            <a:ext cx="571500" cy="59055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7" name="Rectangle 16"/>
          <p:cNvSpPr/>
          <p:nvPr/>
        </p:nvSpPr>
        <p:spPr>
          <a:xfrm>
            <a:off x="6692975" y="2272782"/>
            <a:ext cx="1595508" cy="16134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100" b="1" dirty="0">
                <a:solidFill>
                  <a:srgbClr val="002060"/>
                </a:solidFill>
                <a:effectLst/>
                <a:latin typeface="Arial" panose="020B0604020202020204" pitchFamily="34" charset="0"/>
                <a:ea typeface="Calibri" panose="020F0502020204030204" pitchFamily="34" charset="0"/>
              </a:rPr>
              <a:t>Number of children qualifying for the subsidy</a:t>
            </a:r>
            <a:endParaRPr lang="en-ZA" sz="1200" dirty="0">
              <a:solidFill>
                <a:srgbClr val="555655"/>
              </a:solidFill>
              <a:effectLst/>
              <a:ea typeface="Calibri" panose="020F0502020204030204" pitchFamily="34" charset="0"/>
            </a:endParaRPr>
          </a:p>
        </p:txBody>
      </p:sp>
      <p:sp>
        <p:nvSpPr>
          <p:cNvPr id="18" name="Text Box 2"/>
          <p:cNvSpPr txBox="1">
            <a:spLocks noChangeArrowheads="1"/>
          </p:cNvSpPr>
          <p:nvPr/>
        </p:nvSpPr>
        <p:spPr bwMode="auto">
          <a:xfrm>
            <a:off x="1233500" y="4795477"/>
            <a:ext cx="657200" cy="946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p:nvPr/>
        </p:nvSpPr>
        <p:spPr>
          <a:xfrm>
            <a:off x="1950756" y="4305212"/>
            <a:ext cx="1647850" cy="1554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200" b="1" dirty="0" smtClean="0">
                <a:solidFill>
                  <a:schemeClr val="tx2"/>
                </a:solidFill>
                <a:ea typeface="Calibri" panose="020F0502020204030204" pitchFamily="34" charset="0"/>
              </a:rPr>
              <a:t>ANNUAL SUBSIDY</a:t>
            </a:r>
            <a:endParaRPr lang="en-ZA" sz="1200" b="1" dirty="0">
              <a:solidFill>
                <a:schemeClr val="tx2"/>
              </a:solidFill>
              <a:effectLst/>
              <a:ea typeface="Calibri" panose="020F0502020204030204" pitchFamily="34" charset="0"/>
            </a:endParaRPr>
          </a:p>
        </p:txBody>
      </p:sp>
    </p:spTree>
    <p:extLst>
      <p:ext uri="{BB962C8B-B14F-4D97-AF65-F5344CB8AC3E}">
        <p14:creationId xmlns:p14="http://schemas.microsoft.com/office/powerpoint/2010/main" val="365363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a:solidFill>
                  <a:prstClr val="black"/>
                </a:solidFill>
                <a:latin typeface="Arial Narrow" panose="020B0606020202030204" pitchFamily="34" charset="0"/>
                <a:cs typeface="Arial" panose="020B0604020202020204" pitchFamily="34" charset="0"/>
              </a:rPr>
              <a:t>7</a:t>
            </a:r>
            <a:r>
              <a:rPr lang="en-US" sz="2000" b="1" dirty="0" smtClean="0">
                <a:solidFill>
                  <a:prstClr val="black"/>
                </a:solidFill>
                <a:latin typeface="Arial Narrow" panose="020B0606020202030204" pitchFamily="34" charset="0"/>
                <a:cs typeface="Arial" panose="020B0604020202020204" pitchFamily="34" charset="0"/>
              </a:rPr>
              <a:t>. HOW SUSIDIES ARE CALCULATED CONT.</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12</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2062103"/>
          </a:xfrm>
          <a:prstGeom prst="rect">
            <a:avLst/>
          </a:prstGeom>
        </p:spPr>
        <p:txBody>
          <a:bodyPr wrap="square">
            <a:spAutoFit/>
          </a:bodyPr>
          <a:lstStyle/>
          <a:p>
            <a:pPr marL="285750" lvl="0" indent="-285750">
              <a:buFont typeface="Arial" panose="020B0604020202020204" pitchFamily="34" charset="0"/>
              <a:buChar char="•"/>
            </a:pPr>
            <a:endParaRPr lang="en-US" sz="1600" dirty="0" smtClean="0">
              <a:latin typeface="Arial Narrow" panose="020B0606020202030204" pitchFamily="34" charset="0"/>
            </a:endParaRPr>
          </a:p>
          <a:p>
            <a:pPr marL="285750" lvl="0" indent="-285750" algn="just">
              <a:buFont typeface="Arial" panose="020B0604020202020204" pitchFamily="34" charset="0"/>
              <a:buChar char="•"/>
            </a:pPr>
            <a:r>
              <a:rPr lang="en-US" sz="1600" dirty="0">
                <a:latin typeface="Arial Narrow" panose="020B0606020202030204" pitchFamily="34" charset="0"/>
              </a:rPr>
              <a:t>The annual </a:t>
            </a:r>
            <a:r>
              <a:rPr lang="en-US" sz="1600" dirty="0">
                <a:latin typeface="Arial Narrow" panose="020B0606020202030204" pitchFamily="34" charset="0"/>
              </a:rPr>
              <a:t>programme</a:t>
            </a:r>
            <a:r>
              <a:rPr lang="en-US" sz="1600" dirty="0">
                <a:latin typeface="Arial Narrow" panose="020B0606020202030204" pitchFamily="34" charset="0"/>
              </a:rPr>
              <a:t> subsidy value is decided at the start of the year and does not change until the year is over, unless the ECD value </a:t>
            </a:r>
            <a:r>
              <a:rPr lang="en-US" sz="1600" dirty="0">
                <a:latin typeface="Arial Narrow" panose="020B0606020202030204" pitchFamily="34" charset="0"/>
              </a:rPr>
              <a:t>programme</a:t>
            </a:r>
            <a:r>
              <a:rPr lang="en-US" sz="1600" dirty="0">
                <a:latin typeface="Arial Narrow" panose="020B0606020202030204" pitchFamily="34" charset="0"/>
              </a:rPr>
              <a:t> is found to be non-compliant.  This means that the ECD </a:t>
            </a:r>
            <a:r>
              <a:rPr lang="en-US" sz="1600" dirty="0">
                <a:latin typeface="Arial Narrow" panose="020B0606020202030204" pitchFamily="34" charset="0"/>
              </a:rPr>
              <a:t>programme</a:t>
            </a:r>
            <a:r>
              <a:rPr lang="en-US" sz="1600" dirty="0">
                <a:latin typeface="Arial Narrow" panose="020B0606020202030204" pitchFamily="34" charset="0"/>
              </a:rPr>
              <a:t> know how much money to expect for salaries, rates and electricity, even when </a:t>
            </a:r>
            <a:r>
              <a:rPr lang="en-US" sz="1600" dirty="0" smtClean="0">
                <a:latin typeface="Arial Narrow" panose="020B0606020202030204" pitchFamily="34" charset="0"/>
              </a:rPr>
              <a:t>attendance drops.</a:t>
            </a:r>
          </a:p>
          <a:p>
            <a:pPr lvl="0" algn="just"/>
            <a:endParaRPr lang="en-ZA" sz="1600" dirty="0">
              <a:latin typeface="Arial Narrow" panose="020B0606020202030204" pitchFamily="34" charset="0"/>
            </a:endParaRPr>
          </a:p>
          <a:p>
            <a:r>
              <a:rPr lang="en-US" sz="1600" dirty="0">
                <a:latin typeface="Arial Narrow" panose="020B0606020202030204" pitchFamily="34" charset="0"/>
              </a:rPr>
              <a:t> </a:t>
            </a:r>
            <a:endParaRPr lang="en-ZA" sz="1600" dirty="0">
              <a:latin typeface="Arial Narrow" panose="020B0606020202030204" pitchFamily="34" charset="0"/>
            </a:endParaRPr>
          </a:p>
          <a:p>
            <a:endParaRPr lang="en-ZA" sz="1600" dirty="0" smtClean="0">
              <a:latin typeface="Arial Narrow" panose="020B0606020202030204" pitchFamily="34" charset="0"/>
              <a:ea typeface="Calibri" panose="020F0502020204030204" pitchFamily="34" charset="0"/>
            </a:endParaRPr>
          </a:p>
          <a:p>
            <a:endParaRPr lang="en-ZA" sz="1600" dirty="0">
              <a:latin typeface="Arial Narrow" panose="020B0606020202030204" pitchFamily="34" charset="0"/>
            </a:endParaRPr>
          </a:p>
        </p:txBody>
      </p:sp>
      <p:sp>
        <p:nvSpPr>
          <p:cNvPr id="12" name="Rectangle 11"/>
          <p:cNvSpPr/>
          <p:nvPr/>
        </p:nvSpPr>
        <p:spPr>
          <a:xfrm>
            <a:off x="515346" y="1750226"/>
            <a:ext cx="2592570" cy="363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200" b="1" dirty="0">
                <a:solidFill>
                  <a:srgbClr val="002060"/>
                </a:solidFill>
                <a:effectLst/>
                <a:ea typeface="Calibri" panose="020F0502020204030204" pitchFamily="34" charset="0"/>
              </a:rPr>
              <a:t>FIXED ANNUAL SUBSIDY</a:t>
            </a:r>
            <a:endParaRPr lang="en-ZA" sz="1200" dirty="0">
              <a:solidFill>
                <a:srgbClr val="555655"/>
              </a:solidFill>
              <a:effectLst/>
              <a:ea typeface="Calibri" panose="020F0502020204030204" pitchFamily="34" charset="0"/>
            </a:endParaRPr>
          </a:p>
        </p:txBody>
      </p:sp>
      <p:sp>
        <p:nvSpPr>
          <p:cNvPr id="13" name="Rectangle 12"/>
          <p:cNvSpPr/>
          <p:nvPr/>
        </p:nvSpPr>
        <p:spPr>
          <a:xfrm>
            <a:off x="4648200" y="1435480"/>
            <a:ext cx="2667001" cy="1142999"/>
          </a:xfrm>
          <a:prstGeom prst="rect">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ZA" sz="1100" b="1" dirty="0">
                <a:effectLst/>
                <a:latin typeface="Arial" panose="020B0604020202020204" pitchFamily="34" charset="0"/>
                <a:ea typeface="Calibri" panose="020F0502020204030204" pitchFamily="34" charset="0"/>
              </a:rPr>
              <a:t>means that ECD programmes know how much money to expect and will have funds to cover costs like salaries, rates and electricity, even when attendance drops</a:t>
            </a:r>
            <a:endParaRPr lang="en-ZA" sz="1200" b="1" dirty="0">
              <a:effectLst/>
              <a:latin typeface="Calibri" panose="020F0502020204030204" pitchFamily="34" charset="0"/>
              <a:ea typeface="Calibri" panose="020F0502020204030204" pitchFamily="34" charset="0"/>
            </a:endParaRPr>
          </a:p>
        </p:txBody>
      </p:sp>
      <p:sp>
        <p:nvSpPr>
          <p:cNvPr id="14" name="Right Arrow 13"/>
          <p:cNvSpPr/>
          <p:nvPr/>
        </p:nvSpPr>
        <p:spPr>
          <a:xfrm>
            <a:off x="3674267" y="1881170"/>
            <a:ext cx="457200" cy="10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7" name="Rectangle 16"/>
          <p:cNvSpPr/>
          <p:nvPr/>
        </p:nvSpPr>
        <p:spPr>
          <a:xfrm>
            <a:off x="612981" y="2641272"/>
            <a:ext cx="2514600" cy="2107244"/>
          </a:xfrm>
          <a:prstGeom prst="rect">
            <a:avLst/>
          </a:prstGeom>
        </p:spPr>
        <p:txBody>
          <a:bodyPr wrap="square">
            <a:spAutoFit/>
          </a:bodyPr>
          <a:lstStyle/>
          <a:p>
            <a:pPr marL="131445" indent="-6350">
              <a:lnSpc>
                <a:spcPct val="105000"/>
              </a:lnSpc>
              <a:spcAft>
                <a:spcPts val="830"/>
              </a:spcAft>
            </a:pPr>
            <a:endParaRPr lang="en-US" sz="1600" dirty="0" smtClean="0">
              <a:solidFill>
                <a:srgbClr val="002060"/>
              </a:solidFill>
              <a:latin typeface="Arial Narrow" panose="020B0606020202030204" pitchFamily="34" charset="0"/>
              <a:ea typeface="Calibri" panose="020F0502020204030204" pitchFamily="34" charset="0"/>
            </a:endParaRPr>
          </a:p>
          <a:p>
            <a:pPr marL="131445" indent="-6350">
              <a:lnSpc>
                <a:spcPct val="105000"/>
              </a:lnSpc>
              <a:spcAft>
                <a:spcPts val="830"/>
              </a:spcAft>
            </a:pPr>
            <a:endParaRPr lang="en-US" sz="1600" dirty="0" smtClean="0">
              <a:solidFill>
                <a:srgbClr val="002060"/>
              </a:solidFill>
              <a:latin typeface="Arial Narrow" panose="020B0606020202030204" pitchFamily="34" charset="0"/>
              <a:ea typeface="Calibri" panose="020F0502020204030204" pitchFamily="34" charset="0"/>
            </a:endParaRPr>
          </a:p>
          <a:p>
            <a:pPr marL="131445" indent="-6350">
              <a:lnSpc>
                <a:spcPct val="105000"/>
              </a:lnSpc>
              <a:spcAft>
                <a:spcPts val="830"/>
              </a:spcAft>
            </a:pPr>
            <a:r>
              <a:rPr lang="en-US" sz="1600" dirty="0" smtClean="0">
                <a:latin typeface="Arial Narrow" panose="020B0606020202030204" pitchFamily="34" charset="0"/>
                <a:ea typeface="Calibri" panose="020F0502020204030204" pitchFamily="34" charset="0"/>
              </a:rPr>
              <a:t>The current rate for children in ECDC is R17 per child for 22 days per month. This tariff shall be  reviewed when there is sufficient budget to do so</a:t>
            </a: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4056875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8. </a:t>
            </a:r>
            <a:r>
              <a:rPr lang="en-US" b="1" dirty="0" smtClean="0">
                <a:solidFill>
                  <a:prstClr val="black"/>
                </a:solidFill>
                <a:latin typeface="Arial Narrow" panose="020B0606020202030204" pitchFamily="34" charset="0"/>
                <a:cs typeface="Arial" panose="020B0604020202020204" pitchFamily="34" charset="0"/>
              </a:rPr>
              <a:t>PAYMENT SCHEDULE.</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13</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4185761"/>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HOW OFTEN SHOULD SUBSIDIES BE PAID?</a:t>
            </a:r>
          </a:p>
          <a:p>
            <a:endParaRPr lang="en-US" sz="1600" b="1" dirty="0">
              <a:latin typeface="Arial Narrow" panose="020B0606020202030204" pitchFamily="34" charset="0"/>
            </a:endParaRPr>
          </a:p>
          <a:p>
            <a:pPr marL="285750" lvl="0" indent="-285750">
              <a:buFont typeface="Arial" panose="020B0604020202020204" pitchFamily="34" charset="0"/>
              <a:buChar char="•"/>
            </a:pPr>
            <a:r>
              <a:rPr lang="en-ZA" sz="1600" dirty="0">
                <a:latin typeface="Arial Narrow" panose="020B0606020202030204" pitchFamily="34" charset="0"/>
              </a:rPr>
              <a:t>DOE should pay the subsidy on a quarterly basis.</a:t>
            </a:r>
          </a:p>
          <a:p>
            <a:pPr marL="285750" lvl="0" indent="-285750">
              <a:buFont typeface="Arial" panose="020B0604020202020204" pitchFamily="34" charset="0"/>
              <a:buChar char="•"/>
            </a:pPr>
            <a:r>
              <a:rPr lang="en-ZA" sz="1600" dirty="0">
                <a:latin typeface="Arial Narrow" panose="020B0606020202030204" pitchFamily="34" charset="0"/>
              </a:rPr>
              <a:t>This means that the ECD programme receives </a:t>
            </a:r>
            <a:r>
              <a:rPr lang="en-ZA" sz="1600" b="1" dirty="0">
                <a:latin typeface="Arial Narrow" panose="020B0606020202030204" pitchFamily="34" charset="0"/>
              </a:rPr>
              <a:t>25%</a:t>
            </a:r>
            <a:r>
              <a:rPr lang="en-ZA" sz="1600" dirty="0">
                <a:latin typeface="Arial Narrow" panose="020B0606020202030204" pitchFamily="34" charset="0"/>
              </a:rPr>
              <a:t> of the annual subsidy value, </a:t>
            </a:r>
            <a:r>
              <a:rPr lang="en-ZA" sz="1600" b="1" dirty="0">
                <a:latin typeface="Arial Narrow" panose="020B0606020202030204" pitchFamily="34" charset="0"/>
              </a:rPr>
              <a:t>4 </a:t>
            </a:r>
            <a:r>
              <a:rPr lang="en-ZA" sz="1600" dirty="0">
                <a:latin typeface="Arial Narrow" panose="020B0606020202030204" pitchFamily="34" charset="0"/>
              </a:rPr>
              <a:t>times in one year. (once every 3 months</a:t>
            </a:r>
            <a:r>
              <a:rPr lang="en-ZA" sz="1600" dirty="0" smtClean="0">
                <a:latin typeface="Arial Narrow" panose="020B0606020202030204" pitchFamily="34" charset="0"/>
              </a:rPr>
              <a:t>)</a:t>
            </a:r>
          </a:p>
          <a:p>
            <a:pPr lvl="0"/>
            <a:endParaRPr lang="en-ZA" sz="1600" dirty="0">
              <a:latin typeface="Arial Narrow" panose="020B0606020202030204" pitchFamily="34" charset="0"/>
            </a:endParaRPr>
          </a:p>
          <a:p>
            <a:r>
              <a:rPr lang="en-ZA" sz="1600" b="1" dirty="0">
                <a:latin typeface="Arial Narrow" panose="020B0606020202030204" pitchFamily="34" charset="0"/>
              </a:rPr>
              <a:t>NB</a:t>
            </a:r>
            <a:r>
              <a:rPr lang="en-ZA" sz="1600" dirty="0">
                <a:latin typeface="Arial Narrow" panose="020B0606020202030204" pitchFamily="34" charset="0"/>
              </a:rPr>
              <a:t>: The payment amounts cannot differ per quarter because they are fixed in the SLA. They can change only if the ECD programme is found to be non-compliant. The SLA outlines the process to follow in the case of non-compliance</a:t>
            </a:r>
            <a:r>
              <a:rPr lang="en-ZA" dirty="0" smtClean="0"/>
              <a:t>.</a:t>
            </a:r>
          </a:p>
          <a:p>
            <a:endParaRPr lang="en-US" dirty="0"/>
          </a:p>
          <a:p>
            <a:r>
              <a:rPr lang="en-US" sz="1600" b="1" dirty="0" smtClean="0">
                <a:latin typeface="Arial Narrow" panose="020B0606020202030204" pitchFamily="34" charset="0"/>
              </a:rPr>
              <a:t>WHY THE PAYMENT SCHEDULE IS IMPORTANT?</a:t>
            </a:r>
            <a:endParaRPr lang="en-ZA" sz="1600" b="1" dirty="0">
              <a:latin typeface="Arial Narrow" panose="020B0606020202030204" pitchFamily="34" charset="0"/>
            </a:endParaRPr>
          </a:p>
          <a:p>
            <a:endParaRPr lang="en-ZA" sz="1600" dirty="0" smtClean="0">
              <a:latin typeface="Arial Narrow" panose="020B0606020202030204" pitchFamily="34" charset="0"/>
            </a:endParaRPr>
          </a:p>
          <a:p>
            <a:pPr marL="285750" lvl="0" indent="-285750">
              <a:buFont typeface="Arial" panose="020B0604020202020204" pitchFamily="34" charset="0"/>
              <a:buChar char="•"/>
            </a:pPr>
            <a:r>
              <a:rPr lang="en-ZA" sz="1600" dirty="0">
                <a:latin typeface="Arial Narrow" panose="020B0606020202030204" pitchFamily="34" charset="0"/>
              </a:rPr>
              <a:t>The new standardised SLA includes a payment schedule, which is a list of dates on which subsidy payments will be paid. Seeing that agreements are for quarterly payments, then the payment schedule will contain four dates per year.</a:t>
            </a:r>
            <a:endParaRPr lang="en-ZA" sz="1600" dirty="0" smtClean="0">
              <a:latin typeface="Arial Narrow" panose="020B0606020202030204" pitchFamily="34" charset="0"/>
            </a:endParaRPr>
          </a:p>
        </p:txBody>
      </p:sp>
    </p:spTree>
    <p:extLst>
      <p:ext uri="{BB962C8B-B14F-4D97-AF65-F5344CB8AC3E}">
        <p14:creationId xmlns:p14="http://schemas.microsoft.com/office/powerpoint/2010/main" val="409726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8. </a:t>
            </a:r>
            <a:r>
              <a:rPr lang="en-US" b="1" dirty="0" smtClean="0">
                <a:solidFill>
                  <a:prstClr val="black"/>
                </a:solidFill>
                <a:latin typeface="Arial Narrow" panose="020B0606020202030204" pitchFamily="34" charset="0"/>
                <a:cs typeface="Arial" panose="020B0604020202020204" pitchFamily="34" charset="0"/>
              </a:rPr>
              <a:t>PAYMENT SCHEDULE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14</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1077218"/>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PAYMENT SCHEDULE IN LINE WITH THE SERVICE LEVEL AGREEMENT (SLA)</a:t>
            </a:r>
          </a:p>
          <a:p>
            <a:endParaRPr lang="en-US" sz="1600" b="1" dirty="0" smtClean="0">
              <a:latin typeface="Arial Narrow" panose="020B0606020202030204" pitchFamily="34" charset="0"/>
            </a:endParaRPr>
          </a:p>
          <a:p>
            <a:endParaRPr lang="en-US" sz="16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2725414"/>
              </p:ext>
            </p:extLst>
          </p:nvPr>
        </p:nvGraphicFramePr>
        <p:xfrm>
          <a:off x="648291" y="1194352"/>
          <a:ext cx="6798384" cy="2615647"/>
        </p:xfrm>
        <a:graphic>
          <a:graphicData uri="http://schemas.openxmlformats.org/drawingml/2006/table">
            <a:tbl>
              <a:tblPr firstRow="1" firstCol="1" bandRow="1">
                <a:tableStyleId>{5C22544A-7EE6-4342-B048-85BDC9FD1C3A}</a:tableStyleId>
              </a:tblPr>
              <a:tblGrid>
                <a:gridCol w="3038609">
                  <a:extLst>
                    <a:ext uri="{9D8B030D-6E8A-4147-A177-3AD203B41FA5}">
                      <a16:colId xmlns:a16="http://schemas.microsoft.com/office/drawing/2014/main" val="1375013335"/>
                    </a:ext>
                  </a:extLst>
                </a:gridCol>
                <a:gridCol w="3759775">
                  <a:extLst>
                    <a:ext uri="{9D8B030D-6E8A-4147-A177-3AD203B41FA5}">
                      <a16:colId xmlns:a16="http://schemas.microsoft.com/office/drawing/2014/main" val="2112102320"/>
                    </a:ext>
                  </a:extLst>
                </a:gridCol>
              </a:tblGrid>
              <a:tr h="678781">
                <a:tc>
                  <a:txBody>
                    <a:bodyPr/>
                    <a:lstStyle/>
                    <a:p>
                      <a:pPr marL="131445" indent="-6350" algn="just">
                        <a:lnSpc>
                          <a:spcPct val="105000"/>
                        </a:lnSpc>
                        <a:spcAft>
                          <a:spcPts val="830"/>
                        </a:spcAft>
                      </a:pPr>
                      <a:r>
                        <a:rPr lang="en-ZA" sz="1600" dirty="0">
                          <a:effectLst/>
                          <a:latin typeface="Arial Narrow" panose="020B0606020202030204" pitchFamily="34" charset="0"/>
                        </a:rPr>
                        <a:t>1</a:t>
                      </a:r>
                      <a:r>
                        <a:rPr lang="en-ZA" sz="1600" baseline="30000" dirty="0">
                          <a:effectLst/>
                          <a:latin typeface="Arial Narrow" panose="020B0606020202030204" pitchFamily="34" charset="0"/>
                        </a:rPr>
                        <a:t>st</a:t>
                      </a:r>
                      <a:r>
                        <a:rPr lang="en-ZA" sz="1600" dirty="0">
                          <a:effectLst/>
                          <a:latin typeface="Arial Narrow" panose="020B0606020202030204" pitchFamily="34" charset="0"/>
                        </a:rPr>
                        <a:t> Quarter (April-June)</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1445" indent="-6350" algn="just">
                        <a:lnSpc>
                          <a:spcPct val="105000"/>
                        </a:lnSpc>
                        <a:spcAft>
                          <a:spcPts val="830"/>
                        </a:spcAft>
                      </a:pPr>
                      <a:r>
                        <a:rPr lang="en-US" sz="1600" b="0" dirty="0" smtClean="0">
                          <a:solidFill>
                            <a:schemeClr val="tx1"/>
                          </a:solidFill>
                          <a:effectLst/>
                          <a:latin typeface="Arial Narrow" panose="020B0606020202030204" pitchFamily="34" charset="0"/>
                          <a:ea typeface="+mn-ea"/>
                          <a:cs typeface="+mn-cs"/>
                        </a:rPr>
                        <a:t>July</a:t>
                      </a:r>
                      <a:endParaRPr lang="en-ZA" sz="16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225074"/>
                  </a:ext>
                </a:extLst>
              </a:tr>
              <a:tr h="645622">
                <a:tc>
                  <a:txBody>
                    <a:bodyPr/>
                    <a:lstStyle/>
                    <a:p>
                      <a:pPr marL="131445" indent="-6350" algn="just">
                        <a:lnSpc>
                          <a:spcPct val="105000"/>
                        </a:lnSpc>
                        <a:spcAft>
                          <a:spcPts val="830"/>
                        </a:spcAft>
                      </a:pPr>
                      <a:r>
                        <a:rPr lang="en-ZA" sz="1600" dirty="0">
                          <a:effectLst/>
                          <a:latin typeface="Arial Narrow" panose="020B0606020202030204" pitchFamily="34" charset="0"/>
                        </a:rPr>
                        <a:t>2</a:t>
                      </a:r>
                      <a:r>
                        <a:rPr lang="en-ZA" sz="1600" baseline="30000" dirty="0">
                          <a:effectLst/>
                          <a:latin typeface="Arial Narrow" panose="020B0606020202030204" pitchFamily="34" charset="0"/>
                        </a:rPr>
                        <a:t>nd</a:t>
                      </a:r>
                      <a:r>
                        <a:rPr lang="en-ZA" sz="1600" dirty="0">
                          <a:effectLst/>
                          <a:latin typeface="Arial Narrow" panose="020B0606020202030204" pitchFamily="34" charset="0"/>
                        </a:rPr>
                        <a:t> Quarter (July –September)</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1445" indent="-6350" algn="just">
                        <a:lnSpc>
                          <a:spcPct val="105000"/>
                        </a:lnSpc>
                        <a:spcAft>
                          <a:spcPts val="830"/>
                        </a:spcAft>
                      </a:pPr>
                      <a:r>
                        <a:rPr lang="en-ZA" sz="1600" dirty="0">
                          <a:effectLst/>
                          <a:latin typeface="Arial Narrow" panose="020B0606020202030204" pitchFamily="34" charset="0"/>
                        </a:rPr>
                        <a:t>October</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7606671"/>
                  </a:ext>
                </a:extLst>
              </a:tr>
              <a:tr h="645622">
                <a:tc>
                  <a:txBody>
                    <a:bodyPr/>
                    <a:lstStyle/>
                    <a:p>
                      <a:pPr marL="131445" indent="-6350" algn="just">
                        <a:lnSpc>
                          <a:spcPct val="105000"/>
                        </a:lnSpc>
                        <a:spcAft>
                          <a:spcPts val="830"/>
                        </a:spcAft>
                      </a:pPr>
                      <a:r>
                        <a:rPr lang="en-ZA" sz="1600" dirty="0">
                          <a:effectLst/>
                          <a:latin typeface="Arial Narrow" panose="020B0606020202030204" pitchFamily="34" charset="0"/>
                        </a:rPr>
                        <a:t>3</a:t>
                      </a:r>
                      <a:r>
                        <a:rPr lang="en-ZA" sz="1600" baseline="30000" dirty="0">
                          <a:effectLst/>
                          <a:latin typeface="Arial Narrow" panose="020B0606020202030204" pitchFamily="34" charset="0"/>
                        </a:rPr>
                        <a:t>rd</a:t>
                      </a:r>
                      <a:r>
                        <a:rPr lang="en-ZA" sz="1600" dirty="0">
                          <a:effectLst/>
                          <a:latin typeface="Arial Narrow" panose="020B0606020202030204" pitchFamily="34" charset="0"/>
                        </a:rPr>
                        <a:t> Quarter (October –November)</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1445" indent="-6350" algn="just">
                        <a:lnSpc>
                          <a:spcPct val="105000"/>
                        </a:lnSpc>
                        <a:spcAft>
                          <a:spcPts val="830"/>
                        </a:spcAft>
                      </a:pPr>
                      <a:r>
                        <a:rPr lang="en-ZA" sz="1600" dirty="0">
                          <a:effectLst/>
                          <a:latin typeface="Arial Narrow" panose="020B0606020202030204" pitchFamily="34" charset="0"/>
                        </a:rPr>
                        <a:t>January</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102763"/>
                  </a:ext>
                </a:extLst>
              </a:tr>
              <a:tr h="645622">
                <a:tc>
                  <a:txBody>
                    <a:bodyPr/>
                    <a:lstStyle/>
                    <a:p>
                      <a:pPr marL="131445" indent="-6350" algn="just">
                        <a:lnSpc>
                          <a:spcPct val="105000"/>
                        </a:lnSpc>
                        <a:spcAft>
                          <a:spcPts val="830"/>
                        </a:spcAft>
                      </a:pPr>
                      <a:r>
                        <a:rPr lang="en-ZA" sz="1600" dirty="0">
                          <a:effectLst/>
                          <a:latin typeface="Arial Narrow" panose="020B0606020202030204" pitchFamily="34" charset="0"/>
                        </a:rPr>
                        <a:t>4</a:t>
                      </a:r>
                      <a:r>
                        <a:rPr lang="en-ZA" sz="1600" baseline="30000" dirty="0">
                          <a:effectLst/>
                          <a:latin typeface="Arial Narrow" panose="020B0606020202030204" pitchFamily="34" charset="0"/>
                        </a:rPr>
                        <a:t>th</a:t>
                      </a:r>
                      <a:r>
                        <a:rPr lang="en-ZA" sz="1600" dirty="0">
                          <a:effectLst/>
                          <a:latin typeface="Arial Narrow" panose="020B0606020202030204" pitchFamily="34" charset="0"/>
                        </a:rPr>
                        <a:t> Quarter (January-March)</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1445" indent="-6350" algn="just">
                        <a:lnSpc>
                          <a:spcPct val="105000"/>
                        </a:lnSpc>
                        <a:spcAft>
                          <a:spcPts val="830"/>
                        </a:spcAft>
                      </a:pPr>
                      <a:r>
                        <a:rPr lang="en-ZA" sz="1600" dirty="0">
                          <a:effectLst/>
                          <a:latin typeface="Arial Narrow" panose="020B0606020202030204" pitchFamily="34" charset="0"/>
                        </a:rPr>
                        <a:t>April</a:t>
                      </a:r>
                      <a:endParaRPr lang="en-ZA" sz="1600" dirty="0">
                        <a:solidFill>
                          <a:srgbClr val="555655"/>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7926734"/>
                  </a:ext>
                </a:extLst>
              </a:tr>
            </a:tbl>
          </a:graphicData>
        </a:graphic>
      </p:graphicFrame>
      <p:sp>
        <p:nvSpPr>
          <p:cNvPr id="8" name="Rectangle 1"/>
          <p:cNvSpPr>
            <a:spLocks noChangeArrowheads="1"/>
          </p:cNvSpPr>
          <p:nvPr/>
        </p:nvSpPr>
        <p:spPr bwMode="auto">
          <a:xfrm>
            <a:off x="837565" y="12960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Tree>
    <p:extLst>
      <p:ext uri="{BB962C8B-B14F-4D97-AF65-F5344CB8AC3E}">
        <p14:creationId xmlns:p14="http://schemas.microsoft.com/office/powerpoint/2010/main" val="2498979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9. </a:t>
            </a:r>
            <a:r>
              <a:rPr lang="en-US" b="1" dirty="0" smtClean="0">
                <a:solidFill>
                  <a:prstClr val="black"/>
                </a:solidFill>
                <a:latin typeface="Arial Narrow" panose="020B0606020202030204" pitchFamily="34" charset="0"/>
                <a:cs typeface="Arial" panose="020B0604020202020204" pitchFamily="34" charset="0"/>
              </a:rPr>
              <a:t>PROCESS OF CLAIM AND PAYMENT.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15</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4555093"/>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LOCAL OFFICE/ DISTRICT RESPONSIBILITY</a:t>
            </a:r>
          </a:p>
          <a:p>
            <a:endParaRPr lang="en-US" sz="1600" b="1" dirty="0">
              <a:latin typeface="Arial Narrow" panose="020B0606020202030204" pitchFamily="34" charset="0"/>
            </a:endParaRPr>
          </a:p>
          <a:p>
            <a:pPr lvl="0"/>
            <a:r>
              <a:rPr lang="en-US" sz="1600" dirty="0" smtClean="0">
                <a:latin typeface="Arial Narrow" panose="020B0606020202030204" pitchFamily="34" charset="0"/>
              </a:rPr>
              <a:t>The Local/District office must ensure that the claim form is accompanied by the second progress report from previously funded organizations and a monitoring tool of the previous quarter for both previously funded and new organizations. The ECD Centre should also provide an inspection report which is valid for the period of registration as stated in the certificate unless otherwise stated.</a:t>
            </a:r>
            <a:endParaRPr lang="en-ZA" sz="1600" dirty="0" smtClean="0">
              <a:latin typeface="Arial Narrow" panose="020B0606020202030204" pitchFamily="34" charset="0"/>
            </a:endParaRPr>
          </a:p>
          <a:p>
            <a:pPr lvl="0"/>
            <a:endParaRPr lang="en-ZA" sz="1600" dirty="0">
              <a:latin typeface="Arial Narrow" panose="020B0606020202030204" pitchFamily="34" charset="0"/>
            </a:endParaRPr>
          </a:p>
          <a:p>
            <a:r>
              <a:rPr lang="en-US" b="1" dirty="0" smtClean="0">
                <a:latin typeface="Arial Narrow" panose="020B0606020202030204" pitchFamily="34" charset="0"/>
              </a:rPr>
              <a:t>RESPONSIBILITY OF THE NPO/ ECD CENTRE</a:t>
            </a:r>
            <a:endParaRPr lang="en-ZA" b="1" dirty="0" smtClean="0">
              <a:latin typeface="Arial Narrow" panose="020B0606020202030204" pitchFamily="34" charset="0"/>
            </a:endParaRPr>
          </a:p>
          <a:p>
            <a:endParaRPr lang="en-ZA" sz="1600" dirty="0" smtClean="0">
              <a:latin typeface="Arial Narrow" panose="020B0606020202030204" pitchFamily="34" charset="0"/>
            </a:endParaRPr>
          </a:p>
          <a:p>
            <a:pPr lvl="0"/>
            <a:r>
              <a:rPr lang="en-US" sz="1600" dirty="0" smtClean="0">
                <a:latin typeface="Arial Narrow" panose="020B0606020202030204" pitchFamily="34" charset="0"/>
              </a:rPr>
              <a:t>The ECD Centre must ensure that the following are attached with the claim;</a:t>
            </a:r>
          </a:p>
          <a:p>
            <a:pPr lvl="0"/>
            <a:endParaRPr lang="en-US" sz="1600" dirty="0">
              <a:latin typeface="Arial Narrow" panose="020B0606020202030204" pitchFamily="34" charset="0"/>
            </a:endParaRPr>
          </a:p>
          <a:p>
            <a:pPr marL="400050" lvl="0" indent="-400050">
              <a:buFont typeface="+mj-lt"/>
              <a:buAutoNum type="romanUcPeriod"/>
            </a:pPr>
            <a:r>
              <a:rPr lang="en-US" sz="1600" dirty="0" smtClean="0">
                <a:latin typeface="Arial Narrow" panose="020B0606020202030204" pitchFamily="34" charset="0"/>
              </a:rPr>
              <a:t>Previous  Quarter Bank Statement</a:t>
            </a:r>
          </a:p>
          <a:p>
            <a:pPr marL="400050" lvl="0" indent="-400050">
              <a:buFont typeface="+mj-lt"/>
              <a:buAutoNum type="romanUcPeriod"/>
            </a:pPr>
            <a:r>
              <a:rPr lang="en-US" sz="1600" dirty="0" smtClean="0">
                <a:latin typeface="Arial Narrow" panose="020B0606020202030204" pitchFamily="34" charset="0"/>
              </a:rPr>
              <a:t>List of children benefitting from the subsidy</a:t>
            </a:r>
          </a:p>
          <a:p>
            <a:pPr marL="400050" lvl="0" indent="-400050">
              <a:buFont typeface="+mj-lt"/>
              <a:buAutoNum type="romanUcPeriod"/>
            </a:pPr>
            <a:r>
              <a:rPr lang="en-US" sz="1600" dirty="0" smtClean="0">
                <a:latin typeface="Arial Narrow" panose="020B0606020202030204" pitchFamily="34" charset="0"/>
              </a:rPr>
              <a:t>Signed income register fro parent of children benefitting from the subsidy</a:t>
            </a:r>
          </a:p>
          <a:p>
            <a:pPr marL="400050" lvl="0" indent="-400050">
              <a:buFont typeface="+mj-lt"/>
              <a:buAutoNum type="romanUcPeriod"/>
            </a:pPr>
            <a:r>
              <a:rPr lang="en-US" sz="1600" dirty="0" smtClean="0">
                <a:latin typeface="Arial Narrow" panose="020B0606020202030204" pitchFamily="34" charset="0"/>
              </a:rPr>
              <a:t>Signed Income and Expenditure report for the previous quarter.</a:t>
            </a:r>
          </a:p>
          <a:p>
            <a:pPr marL="400050" lvl="0" indent="-400050">
              <a:buFont typeface="+mj-lt"/>
              <a:buAutoNum type="romanUcPeriod"/>
            </a:pPr>
            <a:r>
              <a:rPr lang="en-US" sz="1600" dirty="0" smtClean="0">
                <a:latin typeface="Arial Narrow" panose="020B0606020202030204" pitchFamily="34" charset="0"/>
              </a:rPr>
              <a:t>Signed Bank reconciliation statement for the previous quarter.</a:t>
            </a:r>
          </a:p>
          <a:p>
            <a:pPr marL="400050" lvl="0" indent="-400050">
              <a:buFont typeface="+mj-lt"/>
              <a:buAutoNum type="romanUcPeriod"/>
            </a:pPr>
            <a:endParaRPr lang="en-US" sz="1600" dirty="0" smtClean="0">
              <a:latin typeface="Arial Narrow" panose="020B0606020202030204" pitchFamily="34" charset="0"/>
            </a:endParaRPr>
          </a:p>
        </p:txBody>
      </p:sp>
    </p:spTree>
    <p:extLst>
      <p:ext uri="{BB962C8B-B14F-4D97-AF65-F5344CB8AC3E}">
        <p14:creationId xmlns:p14="http://schemas.microsoft.com/office/powerpoint/2010/main" val="187323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10. PROCEDURE FOR THE SUBMISSION OF CLAIMS</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16</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515346" y="446085"/>
            <a:ext cx="8323854" cy="2800767"/>
          </a:xfrm>
          <a:prstGeom prst="rect">
            <a:avLst/>
          </a:prstGeom>
        </p:spPr>
        <p:txBody>
          <a:bodyPr wrap="square">
            <a:spAutoFit/>
          </a:bodyPr>
          <a:lstStyle/>
          <a:p>
            <a:endParaRPr lang="en-ZA"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Claims must be submitted by the NPO at the District Office. Claims are submitted quarterly in advance.</a:t>
            </a:r>
          </a:p>
          <a:p>
            <a:pPr marL="285750" indent="-285750">
              <a:buFont typeface="Arial" panose="020B0604020202020204" pitchFamily="34" charset="0"/>
              <a:buChar char="•"/>
            </a:pPr>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Claims must be submitted  by the 7</a:t>
            </a:r>
            <a:r>
              <a:rPr lang="en-US" sz="1600" baseline="30000" dirty="0" smtClean="0">
                <a:latin typeface="Arial Narrow" panose="020B0606020202030204" pitchFamily="34" charset="0"/>
              </a:rPr>
              <a:t>th</a:t>
            </a:r>
            <a:r>
              <a:rPr lang="en-US" sz="1600" dirty="0" smtClean="0">
                <a:latin typeface="Arial Narrow" panose="020B0606020202030204" pitchFamily="34" charset="0"/>
              </a:rPr>
              <a:t> of every first month of the quarter.</a:t>
            </a:r>
          </a:p>
          <a:p>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The responsible official must ensure that claim forms are completed correctly with the correct attachments,</a:t>
            </a:r>
          </a:p>
          <a:p>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Claims that are not received by the end of February will be forfeited and cannot be rolled over to the next financial year.</a:t>
            </a:r>
          </a:p>
          <a:p>
            <a:pPr marL="285750" indent="-285750">
              <a:buFont typeface="Arial" panose="020B0604020202020204" pitchFamily="34" charset="0"/>
              <a:buChar char="•"/>
            </a:pPr>
            <a:endParaRPr lang="en-US" sz="1600" dirty="0" smtClean="0">
              <a:latin typeface="Arial Narrow" panose="020B0606020202030204" pitchFamily="34" charset="0"/>
            </a:endParaRPr>
          </a:p>
          <a:p>
            <a:pPr marL="285750" indent="-285750">
              <a:buFont typeface="Arial" panose="020B0604020202020204" pitchFamily="34" charset="0"/>
              <a:buChar char="•"/>
            </a:pPr>
            <a:endParaRPr lang="en-US" sz="1600" dirty="0">
              <a:latin typeface="Arial Narrow" panose="020B0606020202030204" pitchFamily="34" charset="0"/>
            </a:endParaRPr>
          </a:p>
        </p:txBody>
      </p:sp>
    </p:spTree>
    <p:extLst>
      <p:ext uri="{BB962C8B-B14F-4D97-AF65-F5344CB8AC3E}">
        <p14:creationId xmlns:p14="http://schemas.microsoft.com/office/powerpoint/2010/main" val="254248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11. </a:t>
            </a:r>
            <a:r>
              <a:rPr lang="en-US" b="1" dirty="0" smtClean="0">
                <a:solidFill>
                  <a:prstClr val="black"/>
                </a:solidFill>
                <a:latin typeface="Arial Narrow" panose="020B0606020202030204" pitchFamily="34" charset="0"/>
                <a:cs typeface="Arial" panose="020B0604020202020204" pitchFamily="34" charset="0"/>
              </a:rPr>
              <a:t>SERVICE LEVEL AGREEMENT.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17</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4401205"/>
          </a:xfrm>
          <a:prstGeom prst="rect">
            <a:avLst/>
          </a:prstGeom>
        </p:spPr>
        <p:txBody>
          <a:bodyPr wrap="square">
            <a:spAutoFit/>
          </a:bodyPr>
          <a:lstStyle/>
          <a:p>
            <a:pPr marL="285750" lvl="0" indent="-285750">
              <a:buFont typeface="Arial" panose="020B0604020202020204" pitchFamily="34" charset="0"/>
              <a:buChar char="•"/>
            </a:pPr>
            <a:endParaRPr lang="en-US" sz="1600" dirty="0" smtClean="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Multi-year SLAs with ECD programmes are utilized.</a:t>
            </a:r>
          </a:p>
          <a:p>
            <a:pPr marL="285750" indent="-285750">
              <a:buFont typeface="Arial" panose="020B0604020202020204" pitchFamily="34" charset="0"/>
              <a:buChar char="•"/>
            </a:pPr>
            <a:r>
              <a:rPr lang="en-ZA" dirty="0">
                <a:latin typeface="Arial Narrow" panose="020B0606020202030204" pitchFamily="34" charset="0"/>
              </a:rPr>
              <a:t>Programmes are paid according to a payment schedule and ECD Centres will know when and what payments will be made. This is done in order to eliminate lengthy administration </a:t>
            </a:r>
            <a:r>
              <a:rPr lang="en-ZA" dirty="0" smtClean="0">
                <a:latin typeface="Arial Narrow" panose="020B0606020202030204" pitchFamily="34" charset="0"/>
              </a:rPr>
              <a:t>processes.</a:t>
            </a:r>
          </a:p>
          <a:p>
            <a:endParaRPr lang="en-ZA" sz="1600" dirty="0">
              <a:latin typeface="Arial Narrow" panose="020B0606020202030204" pitchFamily="34" charset="0"/>
            </a:endParaRPr>
          </a:p>
          <a:p>
            <a:r>
              <a:rPr lang="en-ZA" sz="1600" dirty="0">
                <a:latin typeface="Arial Narrow" panose="020B0606020202030204" pitchFamily="34" charset="0"/>
              </a:rPr>
              <a:t> </a:t>
            </a:r>
            <a:r>
              <a:rPr lang="en-ZA" b="1" dirty="0">
                <a:latin typeface="Arial Narrow" panose="020B0606020202030204" pitchFamily="34" charset="0"/>
              </a:rPr>
              <a:t>MULTI –YEAR SERVICE LEVEL AGREEMENTS (SLAS)</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Three year agreements with ECD programmes are encouraged. This is done in order to save time. DOE do not need to go through the SLA contracting process every year with the same programme</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The three-year agreements also give ECD programmes security because they know that they will be receiving funding, and so they can make longer-term plans to improve their ECD services to benefit children and give parents the assurance that they are likely to be in operation for at least three years.</a:t>
            </a:r>
            <a:endParaRPr lang="en-ZA" sz="1600" dirty="0">
              <a:latin typeface="Arial Narrow" panose="020B0606020202030204" pitchFamily="34" charset="0"/>
            </a:endParaRPr>
          </a:p>
          <a:p>
            <a:endParaRPr lang="en-ZA" sz="1600" dirty="0" smtClean="0">
              <a:latin typeface="Arial Narrow" panose="020B0606020202030204" pitchFamily="34" charset="0"/>
              <a:ea typeface="Calibri" panose="020F0502020204030204" pitchFamily="34" charset="0"/>
            </a:endParaRPr>
          </a:p>
          <a:p>
            <a:endParaRPr lang="en-ZA" sz="1600" dirty="0">
              <a:latin typeface="Arial Narrow" panose="020B0606020202030204" pitchFamily="34" charset="0"/>
            </a:endParaRPr>
          </a:p>
        </p:txBody>
      </p:sp>
    </p:spTree>
    <p:extLst>
      <p:ext uri="{BB962C8B-B14F-4D97-AF65-F5344CB8AC3E}">
        <p14:creationId xmlns:p14="http://schemas.microsoft.com/office/powerpoint/2010/main" val="39669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11. </a:t>
            </a:r>
            <a:r>
              <a:rPr lang="en-US" b="1" dirty="0" smtClean="0">
                <a:solidFill>
                  <a:prstClr val="black"/>
                </a:solidFill>
                <a:latin typeface="Arial Narrow" panose="020B0606020202030204" pitchFamily="34" charset="0"/>
                <a:cs typeface="Arial" panose="020B0604020202020204" pitchFamily="34" charset="0"/>
              </a:rPr>
              <a:t>SERVICE LEVEL AGREEMENTS,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18</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4585871"/>
          </a:xfrm>
          <a:prstGeom prst="rect">
            <a:avLst/>
          </a:prstGeom>
        </p:spPr>
        <p:txBody>
          <a:bodyPr wrap="square">
            <a:spAutoFit/>
          </a:bodyPr>
          <a:lstStyle/>
          <a:p>
            <a:pPr lvl="0"/>
            <a:endParaRPr lang="en-ZA" dirty="0" smtClean="0">
              <a:latin typeface="Arial Narrow" panose="020B0606020202030204" pitchFamily="34" charset="0"/>
            </a:endParaRPr>
          </a:p>
          <a:p>
            <a:r>
              <a:rPr lang="en-ZA" sz="1600" b="1" dirty="0">
                <a:latin typeface="Arial Narrow" panose="020B0606020202030204" pitchFamily="34" charset="0"/>
              </a:rPr>
              <a:t>HOW TO MANAGE THREE –YEAR SERVICE LEVEL AGREEMENTS</a:t>
            </a:r>
            <a:endParaRPr lang="en-ZA" sz="1600" dirty="0">
              <a:latin typeface="Arial Narrow" panose="020B0606020202030204" pitchFamily="34" charset="0"/>
            </a:endParaRPr>
          </a:p>
          <a:p>
            <a:endParaRPr lang="en-ZA" dirty="0">
              <a:latin typeface="Arial Narrow" panose="020B0606020202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SLAs always include the annual value of the subsidy that will be paid to the ECD programme over the funding period. Therefore, when DOE signs a three-year SLA with an ECD programme, it must include the annual value of the subsidy for each of the three years.</a:t>
            </a:r>
          </a:p>
          <a:p>
            <a:pPr lvl="0"/>
            <a:endParaRPr lang="en-ZA" sz="1600" dirty="0" smtClean="0">
              <a:latin typeface="Arial Narrow" panose="020B0606020202030204" pitchFamily="34" charset="0"/>
            </a:endParaRPr>
          </a:p>
          <a:p>
            <a:r>
              <a:rPr lang="en-ZA" sz="1600" b="1" dirty="0">
                <a:latin typeface="Arial Narrow" panose="020B0606020202030204" pitchFamily="34" charset="0"/>
              </a:rPr>
              <a:t>HOW IS THE ANNUAL VALUE OF THE SUBSIDY CALCULATED FOR THE SECOND AND THIRD YEARS?</a:t>
            </a:r>
            <a:endParaRPr lang="en-ZA" sz="1600" dirty="0">
              <a:latin typeface="Arial Narrow" panose="020B0606020202030204" pitchFamily="34" charset="0"/>
            </a:endParaRPr>
          </a:p>
          <a:p>
            <a:pPr lvl="0"/>
            <a:endParaRPr lang="en-ZA" sz="1600" dirty="0">
              <a:latin typeface="Arial Narrow" panose="020B0606020202030204" pitchFamily="34" charset="0"/>
            </a:endParaRPr>
          </a:p>
          <a:p>
            <a:pPr marL="285750" lvl="0" indent="-285750">
              <a:buFont typeface="Arial" panose="020B0604020202020204" pitchFamily="34" charset="0"/>
              <a:buChar char="•"/>
            </a:pPr>
            <a:r>
              <a:rPr lang="en-ZA" sz="1600" dirty="0">
                <a:latin typeface="Arial Narrow" panose="020B0606020202030204" pitchFamily="34" charset="0"/>
              </a:rPr>
              <a:t>The second and third year annual subsidy allocations in the SLA are assumed to be the same as year one, because the number of eligible children are not yet known. Once the ECD programme submits its list for the following year, the exact value of the annual subsidy can be calculated. </a:t>
            </a:r>
          </a:p>
          <a:p>
            <a:r>
              <a:rPr lang="en-ZA" sz="1600" dirty="0">
                <a:latin typeface="Arial Narrow" panose="020B0606020202030204" pitchFamily="34" charset="0"/>
              </a:rPr>
              <a:t> </a:t>
            </a:r>
          </a:p>
          <a:p>
            <a:pPr marL="285750" lvl="0" indent="-285750">
              <a:buFont typeface="Arial" panose="020B0604020202020204" pitchFamily="34" charset="0"/>
              <a:buChar char="•"/>
            </a:pPr>
            <a:r>
              <a:rPr lang="en-ZA" sz="1600" dirty="0">
                <a:latin typeface="Arial Narrow" panose="020B0606020202030204" pitchFamily="34" charset="0"/>
              </a:rPr>
              <a:t>It is possible that the annual value of the subsidy could change slightly in the second and third years, but the estimated amount still gives the ECD programme a good understanding of how much they will receive and allows them to plan for the future. DOE will communicate the annual value of the subsidy with the ECD programme by the end of January of that year.</a:t>
            </a:r>
          </a:p>
          <a:p>
            <a:endParaRPr lang="en-ZA" sz="1600" dirty="0">
              <a:latin typeface="Arial Narrow" panose="020B0606020202030204" pitchFamily="34" charset="0"/>
            </a:endParaRPr>
          </a:p>
        </p:txBody>
      </p:sp>
    </p:spTree>
    <p:extLst>
      <p:ext uri="{BB962C8B-B14F-4D97-AF65-F5344CB8AC3E}">
        <p14:creationId xmlns:p14="http://schemas.microsoft.com/office/powerpoint/2010/main" val="397577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12. </a:t>
            </a:r>
            <a:r>
              <a:rPr lang="en-US" b="1" dirty="0" smtClean="0">
                <a:solidFill>
                  <a:prstClr val="black"/>
                </a:solidFill>
                <a:latin typeface="Arial Narrow" panose="020B0606020202030204" pitchFamily="34" charset="0"/>
                <a:cs typeface="Arial" panose="020B0604020202020204" pitchFamily="34" charset="0"/>
              </a:rPr>
              <a:t>BUDGETING PROCESS.</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19</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304800" y="920353"/>
            <a:ext cx="8229600" cy="4067267"/>
          </a:xfrm>
          <a:prstGeom prst="rect">
            <a:avLst/>
          </a:prstGeom>
        </p:spPr>
        <p:txBody>
          <a:bodyPr wrap="square">
            <a:spAutoFit/>
          </a:bodyPr>
          <a:lstStyle/>
          <a:p>
            <a:pPr marL="131445" indent="-6350">
              <a:lnSpc>
                <a:spcPct val="105000"/>
              </a:lnSpc>
              <a:spcAft>
                <a:spcPts val="0"/>
              </a:spcAft>
            </a:pPr>
            <a:endParaRPr lang="en-US" b="1" u="sng" dirty="0" smtClean="0">
              <a:solidFill>
                <a:srgbClr val="002060"/>
              </a:solidFill>
              <a:latin typeface="Arial" panose="020B0604020202020204" pitchFamily="34" charset="0"/>
              <a:ea typeface="Times New Roman" panose="02020603050405020304" pitchFamily="18" charset="0"/>
            </a:endParaRPr>
          </a:p>
          <a:p>
            <a:pPr marL="131445" indent="-6350">
              <a:lnSpc>
                <a:spcPct val="105000"/>
              </a:lnSpc>
              <a:spcAft>
                <a:spcPts val="0"/>
              </a:spcAft>
            </a:pPr>
            <a:endParaRPr lang="en-US" b="1" u="sng" dirty="0">
              <a:solidFill>
                <a:srgbClr val="002060"/>
              </a:solidFill>
              <a:latin typeface="Arial" panose="020B0604020202020204" pitchFamily="34" charset="0"/>
              <a:ea typeface="Times New Roman" panose="02020603050405020304" pitchFamily="18" charset="0"/>
            </a:endParaRPr>
          </a:p>
          <a:p>
            <a:pPr marL="131445" indent="-6350">
              <a:lnSpc>
                <a:spcPct val="105000"/>
              </a:lnSpc>
              <a:spcAft>
                <a:spcPts val="0"/>
              </a:spcAft>
            </a:pPr>
            <a:r>
              <a:rPr lang="en-US" sz="1600" b="1" u="sng" dirty="0" smtClean="0">
                <a:latin typeface="Arial Narrow" panose="020B0606020202030204" pitchFamily="34" charset="0"/>
                <a:ea typeface="Times New Roman" panose="02020603050405020304" pitchFamily="18" charset="0"/>
              </a:rPr>
              <a:t>WHAT </a:t>
            </a:r>
            <a:r>
              <a:rPr lang="en-US" sz="1600" b="1" u="sng" dirty="0">
                <a:latin typeface="Arial Narrow" panose="020B0606020202030204" pitchFamily="34" charset="0"/>
                <a:ea typeface="Times New Roman" panose="02020603050405020304" pitchFamily="18" charset="0"/>
              </a:rPr>
              <a:t>IS A </a:t>
            </a:r>
            <a:r>
              <a:rPr lang="en-US" sz="1600" b="1" u="sng" dirty="0" smtClean="0">
                <a:latin typeface="Arial Narrow" panose="020B0606020202030204" pitchFamily="34" charset="0"/>
                <a:ea typeface="Times New Roman" panose="02020603050405020304" pitchFamily="18" charset="0"/>
              </a:rPr>
              <a:t>BUDGET</a:t>
            </a:r>
            <a:r>
              <a:rPr lang="en-ZA" dirty="0">
                <a:solidFill>
                  <a:srgbClr val="002060"/>
                </a:solidFill>
                <a:latin typeface="Times New Roman" panose="02020603050405020304" pitchFamily="18" charset="0"/>
                <a:ea typeface="Times New Roman" panose="02020603050405020304" pitchFamily="18" charset="0"/>
              </a:rPr>
              <a:t> </a:t>
            </a:r>
            <a:endParaRPr lang="en-ZA" dirty="0">
              <a:solidFill>
                <a:srgbClr val="555655"/>
              </a:solidFill>
              <a:latin typeface="Calibri" panose="020F0502020204030204" pitchFamily="34" charset="0"/>
              <a:ea typeface="Calibri" panose="020F0502020204030204" pitchFamily="34" charset="0"/>
            </a:endParaRPr>
          </a:p>
          <a:p>
            <a:pPr marL="131445" indent="-6350">
              <a:lnSpc>
                <a:spcPct val="105000"/>
              </a:lnSpc>
              <a:spcAft>
                <a:spcPts val="0"/>
              </a:spcAft>
            </a:pPr>
            <a:r>
              <a:rPr lang="en-US" sz="1600" dirty="0">
                <a:latin typeface="Arial Narrow" panose="020B0606020202030204" pitchFamily="34" charset="0"/>
                <a:ea typeface="Times New Roman" panose="02020603050405020304" pitchFamily="18" charset="0"/>
              </a:rPr>
              <a:t>Is an estimation of revenue and expenses over a specified future period of time and is usually compiled and re-evaluated on a periodic basis? It is a formal statement of estimated Income and expenses based on future plans and objectives.</a:t>
            </a:r>
            <a:endParaRPr lang="en-ZA" sz="1600" dirty="0">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IMPORTANCE OF BUDGETING:</a:t>
            </a:r>
            <a:endParaRPr lang="en-ZA" sz="1600" dirty="0">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a:p>
            <a:pPr marL="342900" lvl="0" indent="-342900">
              <a:lnSpc>
                <a:spcPct val="105000"/>
              </a:lnSpc>
              <a:spcAft>
                <a:spcPts val="0"/>
              </a:spcAft>
              <a:buFont typeface="Symbol" panose="05050102010706020507" pitchFamily="18" charset="2"/>
              <a:buChar char=""/>
            </a:pPr>
            <a:r>
              <a:rPr lang="en-US" sz="1600" dirty="0">
                <a:latin typeface="Arial Narrow" panose="020B0606020202030204" pitchFamily="34" charset="0"/>
                <a:ea typeface="Times New Roman" panose="02020603050405020304" pitchFamily="18" charset="0"/>
                <a:cs typeface="Arial" panose="020B0604020202020204" pitchFamily="34" charset="0"/>
              </a:rPr>
              <a:t>The budget serves as a control measure to monitor current expenditure against projections.</a:t>
            </a: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600" dirty="0">
                <a:latin typeface="Arial Narrow" panose="020B0606020202030204" pitchFamily="34" charset="0"/>
                <a:ea typeface="Times New Roman" panose="02020603050405020304" pitchFamily="18" charset="0"/>
                <a:cs typeface="Arial" panose="020B0604020202020204" pitchFamily="34" charset="0"/>
              </a:rPr>
              <a:t>A budget helps an ECD </a:t>
            </a:r>
            <a:r>
              <a:rPr lang="en-US" sz="1600" dirty="0">
                <a:latin typeface="Arial Narrow" panose="020B0606020202030204" pitchFamily="34" charset="0"/>
                <a:ea typeface="Times New Roman" panose="02020603050405020304" pitchFamily="18" charset="0"/>
                <a:cs typeface="Arial" panose="020B0604020202020204" pitchFamily="34" charset="0"/>
              </a:rPr>
              <a:t>Programme</a:t>
            </a:r>
            <a:r>
              <a:rPr lang="en-US" sz="1600" dirty="0">
                <a:latin typeface="Arial Narrow" panose="020B0606020202030204" pitchFamily="34" charset="0"/>
                <a:ea typeface="Times New Roman" panose="02020603050405020304" pitchFamily="18" charset="0"/>
                <a:cs typeface="Arial" panose="020B0604020202020204" pitchFamily="34" charset="0"/>
              </a:rPr>
              <a:t> to meet its objectives efficiently. </a:t>
            </a: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600" dirty="0">
                <a:latin typeface="Arial Narrow" panose="020B0606020202030204" pitchFamily="34" charset="0"/>
                <a:ea typeface="Times New Roman" panose="02020603050405020304" pitchFamily="18" charset="0"/>
                <a:cs typeface="Arial" panose="020B0604020202020204" pitchFamily="34" charset="0"/>
              </a:rPr>
              <a:t>An ECD </a:t>
            </a:r>
            <a:r>
              <a:rPr lang="en-US" sz="1600" dirty="0">
                <a:latin typeface="Arial Narrow" panose="020B0606020202030204" pitchFamily="34" charset="0"/>
                <a:ea typeface="Times New Roman" panose="02020603050405020304" pitchFamily="18" charset="0"/>
                <a:cs typeface="Arial" panose="020B0604020202020204" pitchFamily="34" charset="0"/>
              </a:rPr>
              <a:t>Programme</a:t>
            </a:r>
            <a:r>
              <a:rPr lang="en-US" sz="1600" dirty="0">
                <a:latin typeface="Arial Narrow" panose="020B0606020202030204" pitchFamily="34" charset="0"/>
                <a:ea typeface="Times New Roman" panose="02020603050405020304" pitchFamily="18" charset="0"/>
                <a:cs typeface="Arial" panose="020B0604020202020204" pitchFamily="34" charset="0"/>
              </a:rPr>
              <a:t> needs to draw realistic budgets to improve their cash flows. </a:t>
            </a: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600" dirty="0">
                <a:latin typeface="Arial Narrow" panose="020B0606020202030204" pitchFamily="34" charset="0"/>
                <a:ea typeface="Times New Roman" panose="02020603050405020304" pitchFamily="18" charset="0"/>
                <a:cs typeface="Arial" panose="020B0604020202020204" pitchFamily="34" charset="0"/>
              </a:rPr>
              <a:t>A realistic budget can assist Centre Managers to focus on common goals. </a:t>
            </a: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Font typeface="Symbol" panose="05050102010706020507" pitchFamily="18" charset="2"/>
              <a:buChar char=""/>
            </a:pPr>
            <a:r>
              <a:rPr lang="en-US" sz="1600" dirty="0">
                <a:latin typeface="Arial Narrow" panose="020B0606020202030204" pitchFamily="34" charset="0"/>
                <a:ea typeface="Times New Roman" panose="02020603050405020304" pitchFamily="18" charset="0"/>
                <a:cs typeface="Arial" panose="020B0604020202020204" pitchFamily="34" charset="0"/>
              </a:rPr>
              <a:t>Regular budget monitoring reveals areas where there are variances</a:t>
            </a:r>
            <a:endParaRPr lang="en-ZA" sz="1600" dirty="0">
              <a:latin typeface="Arial Narrow" panose="020B0606020202030204" pitchFamily="34" charset="0"/>
              <a:ea typeface="Calibri" panose="020F0502020204030204" pitchFamily="34" charset="0"/>
              <a:cs typeface="Arial" panose="020B0604020202020204" pitchFamily="34" charset="0"/>
            </a:endParaRPr>
          </a:p>
          <a:p>
            <a:pPr marL="457200"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389462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986" y="263772"/>
            <a:ext cx="9157986" cy="459638"/>
          </a:xfrm>
          <a:prstGeom prst="rect">
            <a:avLst/>
          </a:prstGeom>
        </p:spPr>
      </p:pic>
      <p:pic>
        <p:nvPicPr>
          <p:cNvPr id="11" name="Picture 10"/>
          <p:cNvPicPr>
            <a:picLocks noChangeAspect="1"/>
          </p:cNvPicPr>
          <p:nvPr/>
        </p:nvPicPr>
        <p:blipFill>
          <a:blip r:embed="rId4"/>
          <a:stretch>
            <a:fillRect/>
          </a:stretch>
        </p:blipFill>
        <p:spPr>
          <a:xfrm>
            <a:off x="7729631" y="5754588"/>
            <a:ext cx="1038686" cy="465629"/>
          </a:xfrm>
          <a:prstGeom prst="rect">
            <a:avLst/>
          </a:prstGeom>
        </p:spPr>
      </p:pic>
      <p:sp>
        <p:nvSpPr>
          <p:cNvPr id="15" name="TextBox 14"/>
          <p:cNvSpPr txBox="1"/>
          <p:nvPr/>
        </p:nvSpPr>
        <p:spPr>
          <a:xfrm>
            <a:off x="-23678" y="263883"/>
            <a:ext cx="9107787" cy="546945"/>
          </a:xfrm>
          <a:prstGeom prst="rect">
            <a:avLst/>
          </a:prstGeom>
          <a:noFill/>
        </p:spPr>
        <p:txBody>
          <a:bodyPr wrap="square" rtlCol="0">
            <a:spAutoFit/>
          </a:bodyPr>
          <a:lstStyle/>
          <a:p>
            <a:pPr algn="ctr"/>
            <a:r>
              <a:rPr lang="en-GB" sz="2954" b="1" baseline="30000" dirty="0">
                <a:latin typeface="Arial Narrow" pitchFamily="34" charset="0"/>
                <a:cs typeface="Arial" pitchFamily="34" charset="0"/>
              </a:rPr>
              <a:t>PRESENTATION OUTLINE</a:t>
            </a:r>
            <a:endParaRPr lang="en-US" sz="2954" dirty="0">
              <a:latin typeface="Arial Narrow" pitchFamily="34" charset="0"/>
            </a:endParaRPr>
          </a:p>
        </p:txBody>
      </p:sp>
      <p:sp>
        <p:nvSpPr>
          <p:cNvPr id="19" name="TextBox 18"/>
          <p:cNvSpPr txBox="1"/>
          <p:nvPr/>
        </p:nvSpPr>
        <p:spPr>
          <a:xfrm>
            <a:off x="242356" y="723410"/>
            <a:ext cx="4976780" cy="6503640"/>
          </a:xfrm>
          <a:prstGeom prst="rect">
            <a:avLst/>
          </a:prstGeom>
          <a:noFill/>
        </p:spPr>
        <p:txBody>
          <a:bodyPr wrap="square" rtlCol="0">
            <a:spAutoFit/>
          </a:bodyPr>
          <a:lstStyle/>
          <a:p>
            <a:pPr marL="342900" indent="-342900" algn="just">
              <a:buAutoNum type="arabicPeriod"/>
            </a:pPr>
            <a:endParaRPr lang="en-ZA" sz="1400" dirty="0" smtClean="0">
              <a:latin typeface="Arial Narrow" pitchFamily="34" charset="0"/>
              <a:cs typeface="Arial" pitchFamily="34" charset="0"/>
            </a:endParaRPr>
          </a:p>
          <a:p>
            <a:pPr marL="457200" indent="-457200" algn="just">
              <a:buFont typeface="+mj-lt"/>
              <a:buAutoNum type="arabicPeriod"/>
            </a:pPr>
            <a:r>
              <a:rPr lang="en-US" sz="1400" dirty="0" smtClean="0">
                <a:latin typeface="Arial Narrow" pitchFamily="34" charset="0"/>
                <a:cs typeface="Arial" pitchFamily="34" charset="0"/>
              </a:rPr>
              <a:t>PURPOSE OF THE GUIDELINES</a:t>
            </a:r>
          </a:p>
          <a:p>
            <a:pPr marL="457200" indent="-457200" algn="just">
              <a:buFont typeface="+mj-lt"/>
              <a:buAutoNum type="arabicPeriod"/>
            </a:pPr>
            <a:r>
              <a:rPr lang="en-US" sz="1400" dirty="0" smtClean="0">
                <a:latin typeface="Arial Narrow" pitchFamily="34" charset="0"/>
                <a:cs typeface="Arial" pitchFamily="34" charset="0"/>
              </a:rPr>
              <a:t>BACKGROUND</a:t>
            </a:r>
          </a:p>
          <a:p>
            <a:pPr marL="457200" indent="-457200" algn="just">
              <a:buFont typeface="+mj-lt"/>
              <a:buAutoNum type="arabicPeriod"/>
            </a:pPr>
            <a:r>
              <a:rPr lang="en-US" sz="1400" dirty="0" smtClean="0">
                <a:latin typeface="Arial Narrow" pitchFamily="34" charset="0"/>
                <a:cs typeface="Arial" pitchFamily="34" charset="0"/>
              </a:rPr>
              <a:t>PURPOSE OF THE SUBSIDIES</a:t>
            </a:r>
          </a:p>
          <a:p>
            <a:pPr marL="457200" indent="-457200" algn="just">
              <a:buFont typeface="+mj-lt"/>
              <a:buAutoNum type="arabicPeriod"/>
            </a:pPr>
            <a:r>
              <a:rPr lang="en-US" sz="1400" dirty="0" smtClean="0">
                <a:latin typeface="Arial Narrow" pitchFamily="34" charset="0"/>
                <a:cs typeface="Arial" pitchFamily="34" charset="0"/>
              </a:rPr>
              <a:t>QUALIFYING CRITERIA</a:t>
            </a:r>
          </a:p>
          <a:p>
            <a:pPr marL="457200" indent="-457200" algn="just">
              <a:buFont typeface="+mj-lt"/>
              <a:buAutoNum type="arabicPeriod"/>
            </a:pPr>
            <a:r>
              <a:rPr lang="en-US" sz="1400" dirty="0" smtClean="0">
                <a:latin typeface="Arial Narrow" pitchFamily="34" charset="0"/>
                <a:cs typeface="Arial" pitchFamily="34" charset="0"/>
              </a:rPr>
              <a:t>TRANSFERRING REQUIREMENTS</a:t>
            </a:r>
          </a:p>
          <a:p>
            <a:pPr marL="457200" indent="-457200" algn="just">
              <a:buFont typeface="+mj-lt"/>
              <a:buAutoNum type="arabicPeriod"/>
            </a:pPr>
            <a:r>
              <a:rPr lang="en-US" sz="1400" dirty="0" smtClean="0">
                <a:latin typeface="Arial Narrow" pitchFamily="34" charset="0"/>
                <a:cs typeface="Arial" pitchFamily="34" charset="0"/>
              </a:rPr>
              <a:t>HOW SUBMISIDIES ARE CALCULATED</a:t>
            </a:r>
          </a:p>
          <a:p>
            <a:pPr marL="457200" indent="-457200" algn="just">
              <a:buFont typeface="+mj-lt"/>
              <a:buAutoNum type="arabicPeriod"/>
            </a:pPr>
            <a:r>
              <a:rPr lang="en-US" sz="1400" dirty="0" smtClean="0">
                <a:latin typeface="Arial Narrow" pitchFamily="34" charset="0"/>
                <a:cs typeface="Arial" pitchFamily="34" charset="0"/>
              </a:rPr>
              <a:t>PAYMENT SCHEDULE</a:t>
            </a:r>
          </a:p>
          <a:p>
            <a:pPr marL="457200" indent="-457200" algn="just">
              <a:buFont typeface="+mj-lt"/>
              <a:buAutoNum type="arabicPeriod"/>
            </a:pPr>
            <a:r>
              <a:rPr lang="en-US" sz="1400" dirty="0" smtClean="0">
                <a:latin typeface="Arial Narrow" pitchFamily="34" charset="0"/>
                <a:cs typeface="Arial" pitchFamily="34" charset="0"/>
              </a:rPr>
              <a:t>PROCESS OF CLAIM AND PAYMENT</a:t>
            </a:r>
          </a:p>
          <a:p>
            <a:pPr marL="457200" indent="-457200" algn="just">
              <a:buFont typeface="+mj-lt"/>
              <a:buAutoNum type="arabicPeriod"/>
            </a:pPr>
            <a:r>
              <a:rPr lang="en-US" sz="1400" dirty="0" smtClean="0">
                <a:latin typeface="Arial Narrow" pitchFamily="34" charset="0"/>
                <a:cs typeface="Arial" pitchFamily="34" charset="0"/>
              </a:rPr>
              <a:t>PROCEDURE FOR SUBMISSION OF CLAIM</a:t>
            </a:r>
          </a:p>
          <a:p>
            <a:pPr marL="457200" indent="-457200" algn="just">
              <a:buFont typeface="+mj-lt"/>
              <a:buAutoNum type="arabicPeriod"/>
            </a:pPr>
            <a:r>
              <a:rPr lang="en-US" sz="1400" dirty="0" smtClean="0">
                <a:latin typeface="Arial Narrow" pitchFamily="34" charset="0"/>
                <a:cs typeface="Arial" pitchFamily="34" charset="0"/>
              </a:rPr>
              <a:t>SERVICE LEVEL AGREEMENTS</a:t>
            </a:r>
          </a:p>
          <a:p>
            <a:pPr marL="457200" indent="-457200" algn="just">
              <a:buFont typeface="+mj-lt"/>
              <a:buAutoNum type="arabicPeriod"/>
            </a:pPr>
            <a:r>
              <a:rPr lang="en-US" sz="1400" dirty="0" smtClean="0">
                <a:latin typeface="Arial Narrow" pitchFamily="34" charset="0"/>
                <a:cs typeface="Arial" pitchFamily="34" charset="0"/>
              </a:rPr>
              <a:t>BUDGETING PROCESS</a:t>
            </a:r>
          </a:p>
          <a:p>
            <a:pPr marL="457200" indent="-457200" algn="just">
              <a:buFont typeface="+mj-lt"/>
              <a:buAutoNum type="arabicPeriod"/>
            </a:pPr>
            <a:r>
              <a:rPr lang="en-US" sz="1400" dirty="0" smtClean="0">
                <a:latin typeface="Arial Narrow" pitchFamily="34" charset="0"/>
                <a:cs typeface="Arial" pitchFamily="34" charset="0"/>
              </a:rPr>
              <a:t>EXPENDITURE MANAGEMENT</a:t>
            </a:r>
          </a:p>
          <a:p>
            <a:pPr marL="457200" indent="-457200" algn="just">
              <a:buFont typeface="+mj-lt"/>
              <a:buAutoNum type="arabicPeriod"/>
            </a:pPr>
            <a:r>
              <a:rPr lang="en-US" sz="1400" dirty="0" smtClean="0">
                <a:latin typeface="Arial Narrow" pitchFamily="34" charset="0"/>
                <a:cs typeface="Arial" pitchFamily="34" charset="0"/>
              </a:rPr>
              <a:t>FINANICAL POLICIES</a:t>
            </a:r>
          </a:p>
          <a:p>
            <a:pPr marL="457200" indent="-457200" algn="just">
              <a:buFont typeface="+mj-lt"/>
              <a:buAutoNum type="arabicPeriod"/>
            </a:pPr>
            <a:r>
              <a:rPr lang="en-US" sz="1400" dirty="0" smtClean="0">
                <a:latin typeface="Arial Narrow" pitchFamily="34" charset="0"/>
                <a:cs typeface="Arial" pitchFamily="34" charset="0"/>
              </a:rPr>
              <a:t>PETTY CASH</a:t>
            </a:r>
          </a:p>
          <a:p>
            <a:pPr marL="457200" indent="-457200" algn="just">
              <a:buFont typeface="+mj-lt"/>
              <a:buAutoNum type="arabicPeriod"/>
            </a:pPr>
            <a:r>
              <a:rPr lang="en-US" sz="1400" dirty="0" smtClean="0">
                <a:latin typeface="Arial Narrow" pitchFamily="34" charset="0"/>
                <a:cs typeface="Arial" pitchFamily="34" charset="0"/>
              </a:rPr>
              <a:t>PROCUREMEN GUIDELINES</a:t>
            </a:r>
          </a:p>
          <a:p>
            <a:pPr marL="457200" indent="-457200" algn="just">
              <a:buFont typeface="+mj-lt"/>
              <a:buAutoNum type="arabicPeriod"/>
            </a:pPr>
            <a:r>
              <a:rPr lang="en-US" sz="1400" dirty="0" smtClean="0">
                <a:latin typeface="Arial Narrow" pitchFamily="34" charset="0"/>
                <a:cs typeface="Arial" pitchFamily="34" charset="0"/>
              </a:rPr>
              <a:t>REVENUE MANAGEMENT</a:t>
            </a:r>
          </a:p>
          <a:p>
            <a:pPr marL="457200" indent="-457200" algn="just">
              <a:buFont typeface="+mj-lt"/>
              <a:buAutoNum type="arabicPeriod"/>
            </a:pPr>
            <a:r>
              <a:rPr lang="en-US" sz="1400" dirty="0" smtClean="0">
                <a:latin typeface="Arial Narrow" pitchFamily="34" charset="0"/>
                <a:cs typeface="Arial" pitchFamily="34" charset="0"/>
              </a:rPr>
              <a:t>RECORDS MANAGEMENT</a:t>
            </a:r>
          </a:p>
          <a:p>
            <a:pPr marL="457200" indent="-457200" algn="just">
              <a:buFont typeface="+mj-lt"/>
              <a:buAutoNum type="arabicPeriod"/>
            </a:pPr>
            <a:r>
              <a:rPr lang="en-US" sz="1400" dirty="0" smtClean="0">
                <a:latin typeface="Arial Narrow" pitchFamily="34" charset="0"/>
                <a:cs typeface="Arial" pitchFamily="34" charset="0"/>
              </a:rPr>
              <a:t>REPORTING’</a:t>
            </a:r>
          </a:p>
          <a:p>
            <a:pPr marL="457200" indent="-457200" algn="just">
              <a:buFont typeface="+mj-lt"/>
              <a:buAutoNum type="arabicPeriod"/>
            </a:pPr>
            <a:r>
              <a:rPr lang="en-US" sz="1400" dirty="0" smtClean="0">
                <a:latin typeface="Arial Narrow" pitchFamily="34" charset="0"/>
                <a:cs typeface="Arial" pitchFamily="34" charset="0"/>
              </a:rPr>
              <a:t>WITHDRAWAL OF FUNDING</a:t>
            </a:r>
          </a:p>
          <a:p>
            <a:pPr marL="457200" indent="-457200" algn="just">
              <a:buFont typeface="+mj-lt"/>
              <a:buAutoNum type="arabicPeriod"/>
            </a:pPr>
            <a:r>
              <a:rPr lang="en-US" sz="1400" dirty="0" smtClean="0">
                <a:latin typeface="Arial Narrow" pitchFamily="34" charset="0"/>
                <a:cs typeface="Arial" pitchFamily="34" charset="0"/>
              </a:rPr>
              <a:t>CONCLUSION</a:t>
            </a:r>
            <a:endParaRPr lang="en-ZA" sz="1400" dirty="0" smtClean="0">
              <a:latin typeface="Arial Narrow" pitchFamily="34" charset="0"/>
              <a:cs typeface="Arial" pitchFamily="34" charset="0"/>
            </a:endParaRPr>
          </a:p>
          <a:p>
            <a:pPr marL="457200" indent="-457200" algn="just">
              <a:buFont typeface="+mj-lt"/>
              <a:buAutoNum type="arabicPeriod"/>
            </a:pPr>
            <a:endParaRPr lang="en-ZA" sz="2400" dirty="0" smtClean="0">
              <a:latin typeface="Arial Narrow" pitchFamily="34" charset="0"/>
              <a:cs typeface="Arial" pitchFamily="34" charset="0"/>
            </a:endParaRPr>
          </a:p>
          <a:p>
            <a:pPr lvl="1" algn="just"/>
            <a:endParaRPr lang="en-ZA" sz="2400" dirty="0" smtClean="0">
              <a:latin typeface="Arial Narrow" pitchFamily="34" charset="0"/>
              <a:cs typeface="Arial" pitchFamily="34" charset="0"/>
            </a:endParaRPr>
          </a:p>
          <a:p>
            <a:pPr lvl="1" algn="just"/>
            <a:endParaRPr lang="en-ZA" sz="2400" dirty="0" smtClean="0">
              <a:latin typeface="Arial Narrow" pitchFamily="34" charset="0"/>
              <a:cs typeface="Arial" pitchFamily="34" charset="0"/>
            </a:endParaRPr>
          </a:p>
          <a:p>
            <a:pPr marL="914400" lvl="1" indent="-457200" algn="just">
              <a:buFont typeface="+mj-lt"/>
              <a:buAutoNum type="alphaLcParenR"/>
            </a:pPr>
            <a:endParaRPr lang="en-ZA" sz="1600" dirty="0" smtClean="0">
              <a:latin typeface="Arial Narrow" pitchFamily="34" charset="0"/>
              <a:cs typeface="Arial" pitchFamily="34" charset="0"/>
            </a:endParaRPr>
          </a:p>
          <a:p>
            <a:pPr marL="457200" indent="-457200" algn="just">
              <a:buFont typeface="+mj-lt"/>
              <a:buAutoNum type="arabicPeriod"/>
            </a:pPr>
            <a:endParaRPr lang="en-ZA" dirty="0">
              <a:latin typeface="Arial Narrow" pitchFamily="34" charset="0"/>
              <a:cs typeface="Arial" pitchFamily="34" charset="0"/>
            </a:endParaRPr>
          </a:p>
          <a:p>
            <a:pPr algn="just"/>
            <a:endParaRPr lang="en-ZA" sz="1662" dirty="0">
              <a:latin typeface="Arial Narrow" panose="020B0606020202030204" pitchFamily="34" charset="0"/>
              <a:cs typeface="Arial" pitchFamily="34" charset="0"/>
            </a:endParaRPr>
          </a:p>
        </p:txBody>
      </p:sp>
      <p:sp>
        <p:nvSpPr>
          <p:cNvPr id="3" name="Slide Number Placeholder 2"/>
          <p:cNvSpPr>
            <a:spLocks noGrp="1"/>
          </p:cNvSpPr>
          <p:nvPr>
            <p:ph type="sldNum" sz="quarter" idx="12"/>
          </p:nvPr>
        </p:nvSpPr>
        <p:spPr>
          <a:xfrm>
            <a:off x="6553227" y="6131328"/>
            <a:ext cx="2215110" cy="337038"/>
          </a:xfrm>
        </p:spPr>
        <p:txBody>
          <a:bodyPr/>
          <a:lstStyle/>
          <a:p>
            <a:fld id="{39AC5568-C467-DA4E-A229-6C912B895CA4}" type="slidenum">
              <a:rPr lang="en-US" smtClean="0"/>
              <a:pPr/>
              <a:t>2</a:t>
            </a:fld>
            <a:endParaRPr lang="en-US" dirty="0"/>
          </a:p>
        </p:txBody>
      </p:sp>
      <p:pic>
        <p:nvPicPr>
          <p:cNvPr id="2478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356" y="5523361"/>
            <a:ext cx="2133600"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6"/>
          <a:stretch>
            <a:fillRect/>
          </a:stretch>
        </p:blipFill>
        <p:spPr>
          <a:xfrm>
            <a:off x="5219136" y="810828"/>
            <a:ext cx="3602843" cy="4943760"/>
          </a:xfrm>
          <a:prstGeom prst="rect">
            <a:avLst/>
          </a:prstGeom>
        </p:spPr>
      </p:pic>
      <p:sp>
        <p:nvSpPr>
          <p:cNvPr id="5" name="Rectangle 4"/>
          <p:cNvSpPr/>
          <p:nvPr/>
        </p:nvSpPr>
        <p:spPr>
          <a:xfrm>
            <a:off x="5219136" y="810828"/>
            <a:ext cx="3602843" cy="117037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5219136" y="5257800"/>
            <a:ext cx="3602843" cy="4967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570412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12. </a:t>
            </a:r>
            <a:r>
              <a:rPr lang="en-US" b="1" dirty="0" smtClean="0">
                <a:solidFill>
                  <a:prstClr val="black"/>
                </a:solidFill>
                <a:latin typeface="Arial Narrow" panose="020B0606020202030204" pitchFamily="34" charset="0"/>
                <a:cs typeface="Arial" panose="020B0604020202020204" pitchFamily="34" charset="0"/>
              </a:rPr>
              <a:t>BUDGETING PROCESS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20</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4371966"/>
          </a:xfrm>
          <a:prstGeom prst="rect">
            <a:avLst/>
          </a:prstGeom>
        </p:spPr>
        <p:txBody>
          <a:bodyPr wrap="square">
            <a:spAutoFit/>
          </a:bodyPr>
          <a:lstStyle/>
          <a:p>
            <a:pPr marL="131445" indent="-6350">
              <a:lnSpc>
                <a:spcPct val="105000"/>
              </a:lnSpc>
              <a:spcAft>
                <a:spcPts val="0"/>
              </a:spcAft>
            </a:pPr>
            <a:endParaRPr lang="en-ZA" sz="1600" b="1" dirty="0">
              <a:latin typeface="Arial Narrow" panose="020B0606020202030204" pitchFamily="34" charset="0"/>
              <a:ea typeface="Calibri" panose="020F0502020204030204" pitchFamily="34" charset="0"/>
            </a:endParaRPr>
          </a:p>
          <a:p>
            <a:pPr marL="285750" indent="-285750">
              <a:buFont typeface="Arial" panose="020B0604020202020204" pitchFamily="34" charset="0"/>
              <a:buChar char="•"/>
            </a:pPr>
            <a:r>
              <a:rPr lang="en-ZA" sz="1600" dirty="0" smtClean="0">
                <a:latin typeface="Arial Narrow" panose="020B0606020202030204" pitchFamily="34" charset="0"/>
              </a:rPr>
              <a:t>Before </a:t>
            </a:r>
            <a:r>
              <a:rPr lang="en-ZA" sz="1600" dirty="0">
                <a:latin typeface="Arial Narrow" panose="020B0606020202030204" pitchFamily="34" charset="0"/>
              </a:rPr>
              <a:t>the end of the last quarter each year, the Chairperson, Treasurer and the Centre Manager must sit and draw up a budget for the next financial year in line with the amounts approved in the SLA.</a:t>
            </a:r>
          </a:p>
          <a:p>
            <a:r>
              <a:rPr lang="en-ZA" sz="1600" dirty="0">
                <a:latin typeface="Arial Narrow" panose="020B0606020202030204" pitchFamily="34" charset="0"/>
              </a:rPr>
              <a:t> </a:t>
            </a:r>
          </a:p>
          <a:p>
            <a:pPr marL="285750" indent="-285750">
              <a:buFont typeface="Arial" panose="020B0604020202020204" pitchFamily="34" charset="0"/>
              <a:buChar char="•"/>
            </a:pPr>
            <a:r>
              <a:rPr lang="en-ZA" sz="1600" dirty="0">
                <a:latin typeface="Arial Narrow" panose="020B0606020202030204" pitchFamily="34" charset="0"/>
              </a:rPr>
              <a:t>The budget must be in line with 50: 30: 20 subsidy expenditure ratio. (50% food, 30% salaries and 20% other operating expenses)</a:t>
            </a:r>
          </a:p>
          <a:p>
            <a:r>
              <a:rPr lang="en-ZA" sz="1600" dirty="0">
                <a:latin typeface="Arial Narrow" panose="020B0606020202030204" pitchFamily="34" charset="0"/>
              </a:rPr>
              <a:t> </a:t>
            </a:r>
          </a:p>
          <a:p>
            <a:pPr marL="285750" indent="-285750">
              <a:buFont typeface="Arial" panose="020B0604020202020204" pitchFamily="34" charset="0"/>
              <a:buChar char="•"/>
            </a:pPr>
            <a:r>
              <a:rPr lang="en-ZA" sz="1600" dirty="0">
                <a:latin typeface="Arial Narrow" panose="020B0606020202030204" pitchFamily="34" charset="0"/>
              </a:rPr>
              <a:t>The budget must be approved by the Chairperson, Treasurer and the Centre Manager.</a:t>
            </a:r>
          </a:p>
          <a:p>
            <a:pPr marL="131445" indent="-6350">
              <a:lnSpc>
                <a:spcPct val="105000"/>
              </a:lnSpc>
              <a:spcAft>
                <a:spcPts val="0"/>
              </a:spcAft>
            </a:pPr>
            <a:endParaRPr lang="en-US" dirty="0" smtClean="0">
              <a:solidFill>
                <a:srgbClr val="555655"/>
              </a:solidFill>
              <a:latin typeface="Calibri" panose="020F0502020204030204" pitchFamily="34" charset="0"/>
              <a:ea typeface="Calibri" panose="020F0502020204030204" pitchFamily="34" charset="0"/>
            </a:endParaRPr>
          </a:p>
          <a:p>
            <a:r>
              <a:rPr lang="en-US" sz="1600" b="1" dirty="0">
                <a:latin typeface="Arial Narrow" panose="020B0606020202030204" pitchFamily="34" charset="0"/>
              </a:rPr>
              <a:t>SURPLUS AND DEFICITS</a:t>
            </a:r>
            <a:endParaRPr lang="en-ZA" sz="1600" dirty="0">
              <a:latin typeface="Arial Narrow" panose="020B0606020202030204" pitchFamily="34" charset="0"/>
            </a:endParaRPr>
          </a:p>
          <a:p>
            <a:r>
              <a:rPr lang="en-ZA" sz="1600" dirty="0">
                <a:latin typeface="Arial Narrow" panose="020B0606020202030204" pitchFamily="34" charset="0"/>
              </a:rPr>
              <a:t> </a:t>
            </a:r>
          </a:p>
          <a:p>
            <a:pPr marL="285750" lvl="0" indent="-285750">
              <a:buFont typeface="Arial" panose="020B0604020202020204" pitchFamily="34" charset="0"/>
              <a:buChar char="•"/>
            </a:pPr>
            <a:r>
              <a:rPr lang="en-US" sz="1600" dirty="0">
                <a:latin typeface="Arial Narrow" panose="020B0606020202030204" pitchFamily="34" charset="0"/>
              </a:rPr>
              <a:t>Budgets should not be for a surplus or deficit. </a:t>
            </a:r>
            <a:endParaRPr lang="en-ZA" sz="1600" dirty="0">
              <a:latin typeface="Arial Narrow" panose="020B0606020202030204" pitchFamily="34" charset="0"/>
            </a:endParaRPr>
          </a:p>
          <a:p>
            <a:pPr marL="285750" lvl="0" indent="-285750">
              <a:buFont typeface="Arial" panose="020B0604020202020204" pitchFamily="34" charset="0"/>
              <a:buChar char="•"/>
            </a:pPr>
            <a:r>
              <a:rPr lang="en-US" sz="1600" dirty="0">
                <a:latin typeface="Arial Narrow" panose="020B0606020202030204" pitchFamily="34" charset="0"/>
              </a:rPr>
              <a:t>Budget surplus balances from the previous year (if realized) should be included in budget as a surplus balance, only to be utilized in terms of the current budget.</a:t>
            </a:r>
            <a:endParaRPr lang="en-ZA" sz="1600" dirty="0">
              <a:latin typeface="Arial Narrow" panose="020B0606020202030204" pitchFamily="34" charset="0"/>
            </a:endParaRPr>
          </a:p>
          <a:p>
            <a:pPr marL="131445" indent="-6350">
              <a:lnSpc>
                <a:spcPct val="105000"/>
              </a:lnSpc>
              <a:spcAft>
                <a:spcPts val="0"/>
              </a:spcAft>
            </a:pPr>
            <a:endParaRPr lang="en-ZA" sz="1600" dirty="0">
              <a:solidFill>
                <a:srgbClr val="555655"/>
              </a:solidFill>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314426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12. </a:t>
            </a:r>
            <a:r>
              <a:rPr lang="en-US" b="1" dirty="0" smtClean="0">
                <a:solidFill>
                  <a:prstClr val="black"/>
                </a:solidFill>
                <a:latin typeface="Arial Narrow" panose="020B0606020202030204" pitchFamily="34" charset="0"/>
                <a:cs typeface="Arial" panose="020B0604020202020204" pitchFamily="34" charset="0"/>
              </a:rPr>
              <a:t>BUDGETING PROCESS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21</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2591479"/>
          </a:xfrm>
          <a:prstGeom prst="rect">
            <a:avLst/>
          </a:prstGeom>
        </p:spPr>
        <p:txBody>
          <a:bodyPr wrap="square">
            <a:spAutoFit/>
          </a:bodyPr>
          <a:lstStyle/>
          <a:p>
            <a:endParaRPr lang="en-ZA" sz="1600" dirty="0">
              <a:latin typeface="Arial Narrow" panose="020B0606020202030204" pitchFamily="34" charset="0"/>
            </a:endParaRPr>
          </a:p>
          <a:p>
            <a:r>
              <a:rPr lang="en-US" sz="1600" b="1" dirty="0">
                <a:latin typeface="Arial Narrow" panose="020B0606020202030204" pitchFamily="34" charset="0"/>
              </a:rPr>
              <a:t>BUDGET </a:t>
            </a:r>
            <a:r>
              <a:rPr lang="en-US" sz="1600" b="1" dirty="0" smtClean="0">
                <a:latin typeface="Arial Narrow" panose="020B0606020202030204" pitchFamily="34" charset="0"/>
              </a:rPr>
              <a:t>VIREMENTS/ SHIFTINGS</a:t>
            </a:r>
            <a:endParaRPr lang="en-ZA" sz="1600" dirty="0" smtClean="0">
              <a:latin typeface="Arial Narrow" panose="020B0606020202030204" pitchFamily="34" charset="0"/>
            </a:endParaRPr>
          </a:p>
          <a:p>
            <a:pPr marL="285750" lvl="0" indent="-285750">
              <a:buFont typeface="Arial" panose="020B0604020202020204" pitchFamily="34" charset="0"/>
              <a:buChar char="•"/>
            </a:pPr>
            <a:endParaRPr lang="en-ZA" sz="1600" dirty="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The </a:t>
            </a:r>
            <a:r>
              <a:rPr lang="en-US" sz="1600" dirty="0">
                <a:latin typeface="Arial Narrow" panose="020B0606020202030204" pitchFamily="34" charset="0"/>
              </a:rPr>
              <a:t>Centre Manager and the Finance officer must manage the budget in consultation with the Board of Directors.</a:t>
            </a:r>
            <a:endParaRPr lang="en-ZA"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Deviations from the approved budget are subject to the Board of Directors’ approval. Excess funds cannot be used for other expenditure without proper approval of the Board of Directors</a:t>
            </a:r>
            <a:endParaRPr lang="en-US" sz="1600" dirty="0" smtClean="0">
              <a:solidFill>
                <a:srgbClr val="555655"/>
              </a:solidFill>
              <a:latin typeface="Arial Narrow" panose="020B0606020202030204" pitchFamily="34" charset="0"/>
              <a:ea typeface="Calibri" panose="020F0502020204030204" pitchFamily="34" charset="0"/>
            </a:endParaRPr>
          </a:p>
          <a:p>
            <a:pPr marL="131445" indent="-6350">
              <a:lnSpc>
                <a:spcPct val="105000"/>
              </a:lnSpc>
              <a:spcAft>
                <a:spcPts val="0"/>
              </a:spcAft>
            </a:pPr>
            <a:endParaRPr lang="en-ZA" sz="1600" dirty="0">
              <a:solidFill>
                <a:srgbClr val="555655"/>
              </a:solidFill>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a:p>
            <a:pPr marL="131445" indent="-6350">
              <a:lnSpc>
                <a:spcPct val="105000"/>
              </a:lnSpc>
              <a:spcAft>
                <a:spcPts val="0"/>
              </a:spcAft>
            </a:pPr>
            <a:r>
              <a:rPr lang="en-ZA" sz="1600" dirty="0">
                <a:latin typeface="Arial Narrow" panose="020B0606020202030204" pitchFamily="34" charset="0"/>
                <a:ea typeface="Times New Roman" panose="02020603050405020304" pitchFamily="18" charset="0"/>
              </a:rPr>
              <a:t> </a:t>
            </a: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4098068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EXPENDITURE MANAGEMENT</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22</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4524315"/>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ECD CENTRE FUND ACCOUNT</a:t>
            </a:r>
          </a:p>
          <a:p>
            <a:endParaRPr lang="en-US" sz="1600" b="1" dirty="0" smtClean="0">
              <a:latin typeface="Arial Narrow" panose="020B0606020202030204" pitchFamily="34" charset="0"/>
            </a:endParaRPr>
          </a:p>
          <a:p>
            <a:pPr marL="285750" lvl="0" indent="-285750">
              <a:buFont typeface="Arial" panose="020B0604020202020204" pitchFamily="34" charset="0"/>
              <a:buChar char="•"/>
            </a:pPr>
            <a:r>
              <a:rPr lang="en-ZA" sz="1600" dirty="0">
                <a:latin typeface="Arial Narrow" panose="020B0606020202030204" pitchFamily="34" charset="0"/>
              </a:rPr>
              <a:t>The Governing Body/ Board of Directors must open </a:t>
            </a:r>
            <a:r>
              <a:rPr lang="en-ZA" sz="1600" b="1" dirty="0">
                <a:latin typeface="Arial Narrow" panose="020B0606020202030204" pitchFamily="34" charset="0"/>
              </a:rPr>
              <a:t>ONE (1)</a:t>
            </a:r>
            <a:r>
              <a:rPr lang="en-ZA" sz="1600" dirty="0">
                <a:latin typeface="Arial Narrow" panose="020B0606020202030204" pitchFamily="34" charset="0"/>
              </a:rPr>
              <a:t> bank account in the name of the ECD Centre.</a:t>
            </a:r>
          </a:p>
          <a:p>
            <a:r>
              <a:rPr lang="en-ZA" sz="1600" dirty="0">
                <a:latin typeface="Arial Narrow" panose="020B0606020202030204" pitchFamily="34" charset="0"/>
              </a:rPr>
              <a:t> </a:t>
            </a:r>
          </a:p>
          <a:p>
            <a:pPr marL="285750" indent="-285750">
              <a:buFont typeface="Arial" panose="020B0604020202020204" pitchFamily="34" charset="0"/>
              <a:buChar char="•"/>
            </a:pPr>
            <a:r>
              <a:rPr lang="en-ZA" sz="1600" dirty="0" smtClean="0">
                <a:latin typeface="Arial Narrow" panose="020B0606020202030204" pitchFamily="34" charset="0"/>
              </a:rPr>
              <a:t>Once </a:t>
            </a:r>
            <a:r>
              <a:rPr lang="en-ZA" sz="1600" dirty="0">
                <a:latin typeface="Arial Narrow" panose="020B0606020202030204" pitchFamily="34" charset="0"/>
              </a:rPr>
              <a:t>the Governing Body/Board of Directors made the decision to open the bank account, the minutes of the Governing Body approving the authorised signatories must be attached to the application to the Financial </a:t>
            </a:r>
            <a:r>
              <a:rPr lang="en-ZA" sz="1600" dirty="0" smtClean="0">
                <a:latin typeface="Arial Narrow" panose="020B0606020202030204" pitchFamily="34" charset="0"/>
              </a:rPr>
              <a:t>Institution.</a:t>
            </a:r>
          </a:p>
          <a:p>
            <a:pPr marL="285750" indent="-285750">
              <a:buFont typeface="Arial" panose="020B0604020202020204" pitchFamily="34" charset="0"/>
              <a:buChar char="•"/>
            </a:pPr>
            <a:endParaRPr lang="en-US" sz="1600" b="1" dirty="0">
              <a:latin typeface="Arial Narrow" panose="020B0606020202030204" pitchFamily="34" charset="0"/>
            </a:endParaRPr>
          </a:p>
          <a:p>
            <a:pPr marL="285750" lvl="0" indent="-285750">
              <a:buFont typeface="Arial" panose="020B0604020202020204" pitchFamily="34" charset="0"/>
              <a:buChar char="•"/>
            </a:pPr>
            <a:r>
              <a:rPr lang="en-ZA" sz="1600" dirty="0">
                <a:latin typeface="Arial Narrow" panose="020B0606020202030204" pitchFamily="34" charset="0"/>
              </a:rPr>
              <a:t>A minimum of </a:t>
            </a:r>
            <a:r>
              <a:rPr lang="en-ZA" sz="1600" b="1" dirty="0">
                <a:latin typeface="Arial Narrow" panose="020B0606020202030204" pitchFamily="34" charset="0"/>
              </a:rPr>
              <a:t>THREE (3) SIGNATORIES</a:t>
            </a:r>
            <a:r>
              <a:rPr lang="en-ZA" sz="1600" dirty="0">
                <a:latin typeface="Arial Narrow" panose="020B0606020202030204" pitchFamily="34" charset="0"/>
              </a:rPr>
              <a:t> must be put in place with the instruction that any of the </a:t>
            </a:r>
            <a:r>
              <a:rPr lang="en-ZA" sz="1600" b="1" dirty="0">
                <a:latin typeface="Arial Narrow" panose="020B0606020202030204" pitchFamily="34" charset="0"/>
              </a:rPr>
              <a:t>TWO (2)</a:t>
            </a:r>
            <a:r>
              <a:rPr lang="en-ZA" sz="1600" dirty="0">
                <a:latin typeface="Arial Narrow" panose="020B0606020202030204" pitchFamily="34" charset="0"/>
              </a:rPr>
              <a:t> approved signatories may operate the EFT system.</a:t>
            </a:r>
          </a:p>
          <a:p>
            <a:r>
              <a:rPr lang="en-ZA" sz="1600" dirty="0">
                <a:latin typeface="Arial Narrow" panose="020B0606020202030204" pitchFamily="34" charset="0"/>
              </a:rPr>
              <a:t> </a:t>
            </a:r>
            <a:endParaRPr lang="en-ZA" sz="1600" dirty="0" smtClean="0">
              <a:latin typeface="Arial Narrow" panose="020B0606020202030204" pitchFamily="34" charset="0"/>
            </a:endParaRPr>
          </a:p>
          <a:p>
            <a:r>
              <a:rPr lang="en-ZA" sz="1600" dirty="0" smtClean="0">
                <a:latin typeface="Arial Narrow" panose="020B0606020202030204" pitchFamily="34" charset="0"/>
              </a:rPr>
              <a:t>i.	Secretary</a:t>
            </a:r>
            <a:endParaRPr lang="en-ZA" sz="1600" dirty="0">
              <a:latin typeface="Arial Narrow" panose="020B0606020202030204" pitchFamily="34" charset="0"/>
            </a:endParaRPr>
          </a:p>
          <a:p>
            <a:r>
              <a:rPr lang="en-ZA" sz="1600" dirty="0">
                <a:latin typeface="Arial Narrow" panose="020B0606020202030204" pitchFamily="34" charset="0"/>
              </a:rPr>
              <a:t> </a:t>
            </a:r>
          </a:p>
          <a:p>
            <a:pPr lvl="0"/>
            <a:r>
              <a:rPr lang="en-ZA" sz="1600" dirty="0" smtClean="0">
                <a:latin typeface="Arial Narrow" panose="020B0606020202030204" pitchFamily="34" charset="0"/>
              </a:rPr>
              <a:t>ii.	Pre-Authoriser </a:t>
            </a:r>
            <a:r>
              <a:rPr lang="en-ZA" sz="1600" dirty="0">
                <a:latin typeface="Arial Narrow" panose="020B0606020202030204" pitchFamily="34" charset="0"/>
              </a:rPr>
              <a:t>– Treasurer</a:t>
            </a:r>
          </a:p>
          <a:p>
            <a:r>
              <a:rPr lang="en-ZA" sz="1600" dirty="0">
                <a:latin typeface="Arial Narrow" panose="020B0606020202030204" pitchFamily="34" charset="0"/>
              </a:rPr>
              <a:t> </a:t>
            </a:r>
          </a:p>
          <a:p>
            <a:pPr lvl="0"/>
            <a:r>
              <a:rPr lang="en-ZA" sz="1600" dirty="0" smtClean="0">
                <a:latin typeface="Arial Narrow" panose="020B0606020202030204" pitchFamily="34" charset="0"/>
              </a:rPr>
              <a:t>iii.	Final </a:t>
            </a:r>
            <a:r>
              <a:rPr lang="en-ZA" sz="1600" dirty="0">
                <a:latin typeface="Arial Narrow" panose="020B0606020202030204" pitchFamily="34" charset="0"/>
              </a:rPr>
              <a:t>Authoriser- Chairperson</a:t>
            </a:r>
          </a:p>
          <a:p>
            <a:pPr marL="285750" indent="-285750">
              <a:buFont typeface="Arial" panose="020B0604020202020204" pitchFamily="34" charset="0"/>
              <a:buChar char="•"/>
            </a:pPr>
            <a:endParaRPr lang="en-US" sz="1600" b="1" dirty="0">
              <a:latin typeface="Arial Narrow" panose="020B0606020202030204" pitchFamily="34" charset="0"/>
            </a:endParaRPr>
          </a:p>
        </p:txBody>
      </p:sp>
    </p:spTree>
    <p:extLst>
      <p:ext uri="{BB962C8B-B14F-4D97-AF65-F5344CB8AC3E}">
        <p14:creationId xmlns:p14="http://schemas.microsoft.com/office/powerpoint/2010/main" val="74535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23</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6032421"/>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MANAGEMENT OF FUNDS FOR THE ECD PROGRAMME/ CENTRES</a:t>
            </a:r>
          </a:p>
          <a:p>
            <a:endParaRPr lang="en-US" sz="1600" b="1" dirty="0">
              <a:latin typeface="Arial Narrow" panose="020B0606020202030204" pitchFamily="34" charset="0"/>
            </a:endParaRPr>
          </a:p>
          <a:p>
            <a:pPr marL="285750" lvl="0" indent="-285750">
              <a:buFont typeface="Arial" panose="020B0604020202020204" pitchFamily="34" charset="0"/>
              <a:buChar char="•"/>
            </a:pPr>
            <a:r>
              <a:rPr lang="en-US" dirty="0">
                <a:latin typeface="Arial Narrow" panose="020B0606020202030204" pitchFamily="34" charset="0"/>
              </a:rPr>
              <a:t>The ECD Centre Managers in consultation with the Board Members must appoint a member of the administrative staff to keep the school financial records.</a:t>
            </a:r>
            <a:endParaRPr lang="en-ZA" dirty="0">
              <a:latin typeface="Arial Narrow" panose="020B0606020202030204" pitchFamily="34" charset="0"/>
            </a:endParaRPr>
          </a:p>
          <a:p>
            <a:r>
              <a:rPr lang="en-ZA" dirty="0">
                <a:latin typeface="Arial Narrow" panose="020B0606020202030204" pitchFamily="34" charset="0"/>
              </a:rPr>
              <a:t> </a:t>
            </a:r>
          </a:p>
          <a:p>
            <a:pPr marL="285750" lvl="0" indent="-285750">
              <a:buFont typeface="Arial" panose="020B0604020202020204" pitchFamily="34" charset="0"/>
              <a:buChar char="•"/>
            </a:pPr>
            <a:r>
              <a:rPr lang="en-US" dirty="0">
                <a:latin typeface="Arial Narrow" panose="020B0606020202030204" pitchFamily="34" charset="0"/>
              </a:rPr>
              <a:t>This official must be appointed in writing to serve as the Finance Clerk.</a:t>
            </a:r>
            <a:endParaRPr lang="en-ZA" dirty="0">
              <a:latin typeface="Arial Narrow" panose="020B0606020202030204" pitchFamily="34" charset="0"/>
            </a:endParaRPr>
          </a:p>
          <a:p>
            <a:r>
              <a:rPr lang="en-ZA" dirty="0">
                <a:latin typeface="Arial Narrow" panose="020B0606020202030204" pitchFamily="34" charset="0"/>
              </a:rPr>
              <a:t> </a:t>
            </a:r>
          </a:p>
          <a:p>
            <a:pPr marL="285750" lvl="0" indent="-285750">
              <a:buFont typeface="Arial" panose="020B0604020202020204" pitchFamily="34" charset="0"/>
              <a:buChar char="•"/>
            </a:pPr>
            <a:r>
              <a:rPr lang="en-US" dirty="0">
                <a:latin typeface="Arial Narrow" panose="020B0606020202030204" pitchFamily="34" charset="0"/>
              </a:rPr>
              <a:t>The funds can only be utilized for the intended purpose and in line with the approved budget. Any deviation will require the approval of the Board Members</a:t>
            </a:r>
            <a:r>
              <a:rPr lang="en-US" dirty="0" smtClean="0">
                <a:latin typeface="Arial Narrow" panose="020B0606020202030204" pitchFamily="34" charset="0"/>
              </a:rPr>
              <a:t>.</a:t>
            </a:r>
          </a:p>
          <a:p>
            <a:pPr marL="285750" lvl="0" indent="-285750">
              <a:buFont typeface="Arial" panose="020B0604020202020204" pitchFamily="34" charset="0"/>
              <a:buChar char="•"/>
            </a:pPr>
            <a:endParaRPr lang="en-US" dirty="0">
              <a:latin typeface="Arial Narrow" panose="020B0606020202030204" pitchFamily="34" charset="0"/>
            </a:endParaRPr>
          </a:p>
          <a:p>
            <a:pPr lvl="0"/>
            <a:r>
              <a:rPr lang="en-US" b="1" dirty="0" smtClean="0">
                <a:latin typeface="Arial Narrow" panose="020B0606020202030204" pitchFamily="34" charset="0"/>
              </a:rPr>
              <a:t>FINANCE COMMITTEE</a:t>
            </a:r>
            <a:endParaRPr lang="en-ZA" b="1" dirty="0">
              <a:latin typeface="Arial Narrow" panose="020B0606020202030204" pitchFamily="34" charset="0"/>
            </a:endParaRPr>
          </a:p>
          <a:p>
            <a:r>
              <a:rPr lang="en-ZA" b="1" dirty="0">
                <a:latin typeface="Arial Narrow" panose="020B0606020202030204" pitchFamily="34" charset="0"/>
              </a:rPr>
              <a:t> </a:t>
            </a:r>
            <a:endParaRPr lang="en-ZA" b="1" dirty="0" smtClean="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implementation of a sound and effective internal control system for the ECD Programme would require the intervention, control and monitoring of financial matters</a:t>
            </a:r>
            <a:r>
              <a:rPr lang="en-ZA" dirty="0" smtClean="0">
                <a:latin typeface="Arial Narrow" panose="020B0606020202030204" pitchFamily="34" charset="0"/>
              </a:rPr>
              <a:t>.</a:t>
            </a:r>
          </a:p>
          <a:p>
            <a:pPr marL="285750" lvl="0" indent="-285750">
              <a:buFont typeface="Arial" panose="020B0604020202020204" pitchFamily="34" charset="0"/>
              <a:buChar char="•"/>
            </a:pPr>
            <a:r>
              <a:rPr lang="en-ZA" dirty="0">
                <a:latin typeface="Arial Narrow" panose="020B0606020202030204" pitchFamily="34" charset="0"/>
              </a:rPr>
              <a:t>It would thus be imperative that a committee is formed to assist the programme in monitoring and controlling financial matters</a:t>
            </a:r>
            <a:r>
              <a:rPr lang="en-ZA" dirty="0" smtClean="0">
                <a:latin typeface="Arial Narrow" panose="020B0606020202030204" pitchFamily="34" charset="0"/>
              </a:rPr>
              <a:t>.</a:t>
            </a:r>
          </a:p>
          <a:p>
            <a:pPr marL="285750" lvl="0" indent="-285750">
              <a:buFont typeface="Arial" panose="020B0604020202020204" pitchFamily="34" charset="0"/>
              <a:buChar char="•"/>
            </a:pPr>
            <a:r>
              <a:rPr lang="en-ZA" dirty="0">
                <a:latin typeface="Arial Narrow" panose="020B0606020202030204" pitchFamily="34" charset="0"/>
              </a:rPr>
              <a:t>This committee must be known as the Finance Committee and serve as the committee of the Board of Directors.</a:t>
            </a:r>
          </a:p>
          <a:p>
            <a:pPr marL="285750" indent="-285750">
              <a:buFont typeface="Arial" panose="020B0604020202020204" pitchFamily="34" charset="0"/>
              <a:buChar char="•"/>
            </a:pPr>
            <a:r>
              <a:rPr lang="en-ZA" dirty="0">
                <a:latin typeface="Arial Narrow" panose="020B0606020202030204" pitchFamily="34" charset="0"/>
              </a:rPr>
              <a:t>This committee will comprise of the Centre Manager, the Treasurer and the </a:t>
            </a:r>
            <a:r>
              <a:rPr lang="en-ZA" dirty="0" smtClean="0">
                <a:latin typeface="Arial Narrow" panose="020B0606020202030204" pitchFamily="34" charset="0"/>
              </a:rPr>
              <a:t>Secretary</a:t>
            </a:r>
            <a:endParaRPr lang="en-ZA" dirty="0">
              <a:latin typeface="Arial Narrow" panose="020B0606020202030204" pitchFamily="34" charset="0"/>
            </a:endParaRPr>
          </a:p>
          <a:p>
            <a:endParaRPr lang="en-US" sz="1600" b="1" dirty="0" smtClean="0">
              <a:latin typeface="Arial Narrow" panose="020B0606020202030204" pitchFamily="34" charset="0"/>
            </a:endParaRP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4127695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24</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5847755"/>
          </a:xfrm>
          <a:prstGeom prst="rect">
            <a:avLst/>
          </a:prstGeom>
        </p:spPr>
        <p:txBody>
          <a:bodyPr wrap="square">
            <a:spAutoFit/>
          </a:bodyPr>
          <a:lstStyle/>
          <a:p>
            <a:endParaRPr lang="en-ZA" sz="1600" dirty="0">
              <a:latin typeface="Arial Narrow" panose="020B0606020202030204" pitchFamily="34" charset="0"/>
            </a:endParaRPr>
          </a:p>
          <a:p>
            <a:r>
              <a:rPr lang="en-ZA" b="1" dirty="0">
                <a:latin typeface="Arial Narrow" panose="020B0606020202030204" pitchFamily="34" charset="0"/>
              </a:rPr>
              <a:t>THE FUNCTIONS AND RESPONSIBILITIES OF THE FINANCE COMMITTEE</a:t>
            </a:r>
            <a:r>
              <a:rPr lang="en-ZA" b="1" dirty="0"/>
              <a:t>:</a:t>
            </a:r>
            <a:endParaRPr lang="en-ZA" dirty="0"/>
          </a:p>
          <a:p>
            <a:r>
              <a:rPr lang="en-ZA" dirty="0"/>
              <a:t> </a:t>
            </a:r>
          </a:p>
          <a:p>
            <a:pPr marL="285750" lvl="0" indent="-285750">
              <a:buFont typeface="Arial" panose="020B0604020202020204" pitchFamily="34" charset="0"/>
              <a:buChar char="•"/>
            </a:pPr>
            <a:r>
              <a:rPr lang="en-ZA" dirty="0">
                <a:latin typeface="Arial Narrow" panose="020B0606020202030204" pitchFamily="34" charset="0"/>
              </a:rPr>
              <a:t>The finance committee shall report directly to the Board</a:t>
            </a:r>
            <a:r>
              <a:rPr lang="en-ZA" dirty="0" smtClean="0">
                <a:latin typeface="Arial Narrow" panose="020B0606020202030204" pitchFamily="34" charset="0"/>
              </a:rPr>
              <a:t>.</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committee shall meet at least one every month</a:t>
            </a:r>
            <a:r>
              <a:rPr lang="en-ZA" dirty="0" smtClean="0">
                <a:latin typeface="Arial Narrow" panose="020B0606020202030204" pitchFamily="34" charset="0"/>
              </a:rPr>
              <a:t>.</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committee shall submit a financial report to the Board on a quarterly basis or when required</a:t>
            </a:r>
            <a:r>
              <a:rPr lang="en-ZA" dirty="0" smtClean="0">
                <a:latin typeface="Arial Narrow" panose="020B0606020202030204" pitchFamily="34" charset="0"/>
              </a:rPr>
              <a:t>.</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Take responsibility for monitoring and control of all financial matters at the ECD </a:t>
            </a:r>
            <a:r>
              <a:rPr lang="en-ZA" dirty="0" smtClean="0">
                <a:latin typeface="Arial Narrow" panose="020B0606020202030204" pitchFamily="34" charset="0"/>
              </a:rPr>
              <a:t>Programme</a:t>
            </a:r>
          </a:p>
          <a:p>
            <a:pPr marL="285750" lvl="0" indent="-285750" fontAlgn="base">
              <a:buFont typeface="Arial" panose="020B0604020202020204" pitchFamily="34" charset="0"/>
              <a:buChar char="•"/>
            </a:pPr>
            <a:r>
              <a:rPr lang="en-ZA" dirty="0">
                <a:latin typeface="Arial Narrow" panose="020B0606020202030204" pitchFamily="34" charset="0"/>
              </a:rPr>
              <a:t>Expenditure is requested by the Principal/ Administrator and is approved by the Chairperson and Treasurer of the Governing Body. Where amounts exceed </a:t>
            </a:r>
            <a:r>
              <a:rPr lang="en-ZA" b="1" dirty="0">
                <a:latin typeface="Arial Narrow" panose="020B0606020202030204" pitchFamily="34" charset="0"/>
              </a:rPr>
              <a:t>R10 000,</a:t>
            </a:r>
            <a:r>
              <a:rPr lang="en-ZA" dirty="0">
                <a:latin typeface="Arial Narrow" panose="020B0606020202030204" pitchFamily="34" charset="0"/>
              </a:rPr>
              <a:t> (except for salaries) it has to receive the approval of the Board of Directors/ Governing Body as well.</a:t>
            </a:r>
          </a:p>
          <a:p>
            <a:pPr marL="285750" lvl="0" indent="-285750" fontAlgn="base">
              <a:buFont typeface="Arial" panose="020B0604020202020204" pitchFamily="34" charset="0"/>
              <a:buChar char="•"/>
            </a:pPr>
            <a:r>
              <a:rPr lang="en-ZA" dirty="0">
                <a:latin typeface="Arial Narrow" panose="020B0606020202030204" pitchFamily="34" charset="0"/>
              </a:rPr>
              <a:t>Requests for the acquisition of goods or services must be submitted to the Finance Committee through the finance clerk/ officer.</a:t>
            </a:r>
          </a:p>
          <a:p>
            <a:pPr marL="285750" lvl="0" indent="-285750" fontAlgn="base">
              <a:buFont typeface="Arial" panose="020B0604020202020204" pitchFamily="34" charset="0"/>
              <a:buChar char="•"/>
            </a:pPr>
            <a:r>
              <a:rPr lang="en-ZA" dirty="0">
                <a:latin typeface="Arial Narrow" panose="020B0606020202030204" pitchFamily="34" charset="0"/>
              </a:rPr>
              <a:t>All requests and approved requests must be documented on standard pre-printed pre-numbered “Transaction Requisition Forms </a:t>
            </a:r>
            <a:endParaRPr lang="en-ZA" dirty="0" smtClean="0">
              <a:latin typeface="Arial Narrow" panose="020B0606020202030204" pitchFamily="34" charset="0"/>
            </a:endParaRPr>
          </a:p>
          <a:p>
            <a:pPr marL="285750" lvl="0" indent="-285750" fontAlgn="base">
              <a:buFont typeface="Arial" panose="020B0604020202020204" pitchFamily="34" charset="0"/>
              <a:buChar char="•"/>
            </a:pPr>
            <a:r>
              <a:rPr lang="en-ZA" dirty="0">
                <a:latin typeface="Arial Narrow" panose="020B0606020202030204" pitchFamily="34" charset="0"/>
              </a:rPr>
              <a:t>This transaction requisition forms are completed by the finance Clerk first, then recommended by the Centre Manager before signed or approved by the finance committee/ Board Members depending on the cost of the procurement</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638674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25</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6678751"/>
          </a:xfrm>
          <a:prstGeom prst="rect">
            <a:avLst/>
          </a:prstGeom>
        </p:spPr>
        <p:txBody>
          <a:bodyPr wrap="square">
            <a:spAutoFit/>
          </a:bodyPr>
          <a:lstStyle/>
          <a:p>
            <a:endParaRPr lang="en-ZA" sz="1600" dirty="0">
              <a:latin typeface="Arial Narrow" panose="020B0606020202030204" pitchFamily="34" charset="0"/>
            </a:endParaRPr>
          </a:p>
          <a:p>
            <a:r>
              <a:rPr lang="en-ZA" b="1" dirty="0" smtClean="0">
                <a:latin typeface="Arial Narrow" panose="020B0606020202030204" pitchFamily="34" charset="0"/>
              </a:rPr>
              <a:t>TRAVEL ACCOMMODATION AND SUBSISTENCE COSTS</a:t>
            </a:r>
            <a:r>
              <a:rPr lang="en-ZA" b="1" dirty="0" smtClean="0"/>
              <a:t>:</a:t>
            </a:r>
          </a:p>
          <a:p>
            <a:endParaRPr lang="en-US" b="1" dirty="0"/>
          </a:p>
          <a:p>
            <a:pPr marL="285750" lvl="0" indent="-285750">
              <a:buFont typeface="Arial" panose="020B0604020202020204" pitchFamily="34" charset="0"/>
              <a:buChar char="•"/>
            </a:pPr>
            <a:r>
              <a:rPr lang="en-ZA" dirty="0">
                <a:latin typeface="Arial Narrow" panose="020B0606020202030204" pitchFamily="34" charset="0"/>
              </a:rPr>
              <a:t>All travel and reimbursement costs must be approved before they are incurred</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finance committee must annually determine the scale of reimbursements</a:t>
            </a:r>
            <a:r>
              <a:rPr lang="en-ZA" dirty="0" smtClean="0">
                <a:latin typeface="Arial Narrow" panose="020B0606020202030204" pitchFamily="34" charset="0"/>
              </a:rPr>
              <a:t>.</a:t>
            </a:r>
          </a:p>
          <a:p>
            <a:pPr lvl="0"/>
            <a:endParaRPr lang="en-ZA" dirty="0" smtClean="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governing body may pay travel and subsistence expenses relating to official school </a:t>
            </a:r>
            <a:endParaRPr lang="en-ZA" dirty="0" smtClean="0">
              <a:latin typeface="Arial Narrow" panose="020B0606020202030204" pitchFamily="34" charset="0"/>
            </a:endParaRPr>
          </a:p>
          <a:p>
            <a:pPr lvl="0"/>
            <a:endParaRPr lang="en-ZA" dirty="0" smtClean="0">
              <a:latin typeface="Arial Narrow" panose="020B0606020202030204" pitchFamily="34" charset="0"/>
            </a:endParaRPr>
          </a:p>
          <a:p>
            <a:pPr marL="285750" lvl="0" indent="-285750">
              <a:buFont typeface="Arial" panose="020B0604020202020204" pitchFamily="34" charset="0"/>
              <a:buChar char="•"/>
            </a:pPr>
            <a:r>
              <a:rPr lang="en-ZA" dirty="0" smtClean="0">
                <a:latin typeface="Arial Narrow" panose="020B0606020202030204" pitchFamily="34" charset="0"/>
              </a:rPr>
              <a:t>activities </a:t>
            </a:r>
            <a:r>
              <a:rPr lang="en-ZA" dirty="0">
                <a:latin typeface="Arial Narrow" panose="020B0606020202030204" pitchFamily="34" charset="0"/>
              </a:rPr>
              <a:t>but such expenses may not be greater than those that would be payable to a public servant in similar circumstances. </a:t>
            </a:r>
            <a:endParaRPr lang="en-ZA" dirty="0" smtClean="0">
              <a:latin typeface="Arial Narrow" panose="020B0606020202030204" pitchFamily="34" charset="0"/>
            </a:endParaRP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requests must be documented on standard ‘Travel and Expense Requisition Forms’ (Transport claims). </a:t>
            </a:r>
            <a:endParaRPr lang="en-ZA" dirty="0" smtClean="0">
              <a:latin typeface="Arial Narrow" panose="020B0606020202030204" pitchFamily="34" charset="0"/>
            </a:endParaRP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completed forms must then be forwarded to the finance committee for approval before payments are made; who must consider the following procedures before the expense is approved;</a:t>
            </a:r>
          </a:p>
          <a:p>
            <a:pPr lvl="0"/>
            <a:endParaRPr lang="en-ZA" dirty="0">
              <a:latin typeface="Arial Narrow" panose="020B0606020202030204" pitchFamily="34" charset="0"/>
            </a:endParaRPr>
          </a:p>
          <a:p>
            <a:endParaRPr lang="en-ZA" dirty="0"/>
          </a:p>
          <a:p>
            <a:r>
              <a:rPr lang="en-ZA" dirty="0"/>
              <a:t> </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172858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5962033" y="5851636"/>
            <a:ext cx="2326452" cy="777764"/>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26</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743946" y="267940"/>
            <a:ext cx="8323854" cy="1169551"/>
          </a:xfrm>
          <a:prstGeom prst="rect">
            <a:avLst/>
          </a:prstGeom>
        </p:spPr>
        <p:txBody>
          <a:bodyPr wrap="square">
            <a:spAutoFit/>
          </a:bodyPr>
          <a:lstStyle/>
          <a:p>
            <a:endParaRPr lang="en-ZA" sz="1600" dirty="0">
              <a:latin typeface="Arial Narrow" panose="020B0606020202030204" pitchFamily="34" charset="0"/>
            </a:endParaRPr>
          </a:p>
          <a:p>
            <a:r>
              <a:rPr lang="en-ZA" b="1" dirty="0">
                <a:latin typeface="Arial Narrow" panose="020B0606020202030204" pitchFamily="34" charset="0"/>
              </a:rPr>
              <a:t>HOW CAN ECD PROGRAMMES SPEND THE </a:t>
            </a:r>
            <a:r>
              <a:rPr lang="en-ZA" b="1" dirty="0" smtClean="0">
                <a:latin typeface="Arial Narrow" panose="020B0606020202030204" pitchFamily="34" charset="0"/>
              </a:rPr>
              <a:t>SUBSIDY?</a:t>
            </a:r>
          </a:p>
          <a:p>
            <a:endParaRPr lang="en-US" b="1" dirty="0" smtClean="0"/>
          </a:p>
          <a:p>
            <a:endParaRPr lang="en-US" b="1" dirty="0"/>
          </a:p>
        </p:txBody>
      </p:sp>
      <p:sp>
        <p:nvSpPr>
          <p:cNvPr id="12" name="Rounded Rectangle 11"/>
          <p:cNvSpPr/>
          <p:nvPr/>
        </p:nvSpPr>
        <p:spPr>
          <a:xfrm>
            <a:off x="743946" y="982776"/>
            <a:ext cx="7544538" cy="1912824"/>
          </a:xfrm>
          <a:prstGeom prst="roundRect">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ZA" sz="1600" dirty="0">
                <a:solidFill>
                  <a:srgbClr val="002060"/>
                </a:solidFill>
                <a:effectLst/>
                <a:latin typeface="Arial" panose="020B0604020202020204" pitchFamily="34" charset="0"/>
                <a:ea typeface="Calibri" panose="020F0502020204030204" pitchFamily="34" charset="0"/>
              </a:rPr>
              <a:t>An expenditure ratio divides the subsidy into parts and requires that each part be spent for a particular purpose. ECD subsidy must be divided into a </a:t>
            </a:r>
            <a:r>
              <a:rPr lang="en-ZA" sz="1600" dirty="0" smtClean="0">
                <a:solidFill>
                  <a:srgbClr val="002060"/>
                </a:solidFill>
                <a:latin typeface="Arial" panose="020B0604020202020204" pitchFamily="34" charset="0"/>
                <a:ea typeface="Calibri" panose="020F0502020204030204" pitchFamily="34" charset="0"/>
              </a:rPr>
              <a:t>40:40:20</a:t>
            </a:r>
            <a:r>
              <a:rPr lang="en-ZA" sz="1600" dirty="0" smtClean="0">
                <a:solidFill>
                  <a:srgbClr val="002060"/>
                </a:solidFill>
                <a:effectLst/>
                <a:latin typeface="Arial" panose="020B0604020202020204" pitchFamily="34" charset="0"/>
                <a:ea typeface="Calibri" panose="020F0502020204030204" pitchFamily="34" charset="0"/>
              </a:rPr>
              <a:t> </a:t>
            </a:r>
            <a:r>
              <a:rPr lang="en-ZA" sz="1600" dirty="0">
                <a:solidFill>
                  <a:srgbClr val="002060"/>
                </a:solidFill>
                <a:effectLst/>
                <a:latin typeface="Arial" panose="020B0604020202020204" pitchFamily="34" charset="0"/>
                <a:ea typeface="Calibri" panose="020F0502020204030204" pitchFamily="34" charset="0"/>
              </a:rPr>
              <a:t>expenditure ratio</a:t>
            </a:r>
            <a:r>
              <a:rPr lang="en-ZA" sz="1200" dirty="0">
                <a:solidFill>
                  <a:srgbClr val="002060"/>
                </a:solidFill>
                <a:effectLst/>
                <a:latin typeface="Arial" panose="020B0604020202020204" pitchFamily="34" charset="0"/>
                <a:ea typeface="Calibri" panose="020F0502020204030204" pitchFamily="34" charset="0"/>
              </a:rPr>
              <a:t>.</a:t>
            </a:r>
            <a:endParaRPr lang="en-ZA" sz="1200" dirty="0">
              <a:solidFill>
                <a:srgbClr val="555655"/>
              </a:solidFill>
              <a:effectLst/>
              <a:latin typeface="Calibri" panose="020F0502020204030204" pitchFamily="34" charset="0"/>
              <a:ea typeface="Calibri" panose="020F0502020204030204" pitchFamily="34" charset="0"/>
            </a:endParaRPr>
          </a:p>
        </p:txBody>
      </p:sp>
      <p:sp>
        <p:nvSpPr>
          <p:cNvPr id="6" name="Rectangle 5"/>
          <p:cNvSpPr/>
          <p:nvPr/>
        </p:nvSpPr>
        <p:spPr>
          <a:xfrm>
            <a:off x="457200" y="2967335"/>
            <a:ext cx="8229600" cy="646331"/>
          </a:xfrm>
          <a:prstGeom prst="rect">
            <a:avLst/>
          </a:prstGeom>
        </p:spPr>
        <p:txBody>
          <a:bodyPr wrap="square">
            <a:spAutoFit/>
          </a:bodyPr>
          <a:lstStyle/>
          <a:p>
            <a:r>
              <a:rPr lang="en-ZA" b="1" dirty="0">
                <a:latin typeface="Arial" panose="020B0604020202020204" pitchFamily="34" charset="0"/>
                <a:ea typeface="Calibri" panose="020F0502020204030204" pitchFamily="34" charset="0"/>
              </a:rPr>
              <a:t>THIS MEANS THAT ECD </a:t>
            </a:r>
            <a:r>
              <a:rPr lang="en-ZA" b="1" dirty="0" smtClean="0">
                <a:latin typeface="Arial" panose="020B0604020202020204" pitchFamily="34" charset="0"/>
                <a:ea typeface="Calibri" panose="020F0502020204030204" pitchFamily="34" charset="0"/>
              </a:rPr>
              <a:t>OGRAMMES </a:t>
            </a:r>
            <a:r>
              <a:rPr lang="en-ZA" b="1" dirty="0">
                <a:latin typeface="Arial" panose="020B0604020202020204" pitchFamily="34" charset="0"/>
                <a:ea typeface="Calibri" panose="020F0502020204030204" pitchFamily="34" charset="0"/>
              </a:rPr>
              <a:t>HAD TO SPEND THE SUBSIDY AS FOLLOWS</a:t>
            </a:r>
            <a:endParaRPr lang="en-ZA" dirty="0"/>
          </a:p>
        </p:txBody>
      </p:sp>
      <p:sp>
        <p:nvSpPr>
          <p:cNvPr id="13" name="Oval 12"/>
          <p:cNvSpPr/>
          <p:nvPr/>
        </p:nvSpPr>
        <p:spPr>
          <a:xfrm>
            <a:off x="5715000" y="3685401"/>
            <a:ext cx="1431021" cy="1241487"/>
          </a:xfrm>
          <a:prstGeom prst="ellips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4" name="Oval 13"/>
          <p:cNvSpPr/>
          <p:nvPr/>
        </p:nvSpPr>
        <p:spPr>
          <a:xfrm>
            <a:off x="743946" y="3711513"/>
            <a:ext cx="1846854" cy="1317687"/>
          </a:xfrm>
          <a:prstGeom prst="ellips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15" name="Oval 14"/>
          <p:cNvSpPr/>
          <p:nvPr/>
        </p:nvSpPr>
        <p:spPr>
          <a:xfrm>
            <a:off x="3429000" y="3711513"/>
            <a:ext cx="1524000" cy="1317687"/>
          </a:xfrm>
          <a:prstGeom prst="ellips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sp>
        <p:nvSpPr>
          <p:cNvPr id="8" name="Rectangle 7"/>
          <p:cNvSpPr/>
          <p:nvPr/>
        </p:nvSpPr>
        <p:spPr>
          <a:xfrm>
            <a:off x="1219200" y="4191000"/>
            <a:ext cx="1066800" cy="381000"/>
          </a:xfrm>
          <a:prstGeom prst="rect">
            <a:avLst/>
          </a:prstGeom>
        </p:spPr>
        <p:txBody>
          <a:bodyPr wrap="square">
            <a:spAutoFit/>
          </a:bodyPr>
          <a:lstStyle/>
          <a:p>
            <a:pPr marL="131445" indent="-6350">
              <a:lnSpc>
                <a:spcPct val="105000"/>
              </a:lnSpc>
              <a:spcAft>
                <a:spcPts val="830"/>
              </a:spcAft>
            </a:pPr>
            <a:r>
              <a:rPr lang="en-US" b="1" dirty="0">
                <a:solidFill>
                  <a:srgbClr val="002060"/>
                </a:solidFill>
                <a:latin typeface="Arial" panose="020B0604020202020204" pitchFamily="34" charset="0"/>
                <a:ea typeface="Calibri" panose="020F0502020204030204" pitchFamily="34" charset="0"/>
              </a:rPr>
              <a:t>4</a:t>
            </a:r>
            <a:r>
              <a:rPr lang="en-US" b="1" dirty="0" smtClean="0">
                <a:solidFill>
                  <a:srgbClr val="002060"/>
                </a:solidFill>
                <a:latin typeface="Arial" panose="020B0604020202020204" pitchFamily="34" charset="0"/>
                <a:ea typeface="Calibri" panose="020F0502020204030204" pitchFamily="34" charset="0"/>
              </a:rPr>
              <a:t>0</a:t>
            </a:r>
            <a:r>
              <a:rPr lang="en-US" b="1" dirty="0">
                <a:solidFill>
                  <a:srgbClr val="002060"/>
                </a:solidFill>
                <a:latin typeface="Arial" panose="020B0604020202020204" pitchFamily="34" charset="0"/>
                <a:ea typeface="Calibri" panose="020F0502020204030204" pitchFamily="34" charset="0"/>
              </a:rPr>
              <a:t>%</a:t>
            </a:r>
            <a:endParaRPr lang="en-ZA" dirty="0">
              <a:solidFill>
                <a:srgbClr val="555655"/>
              </a:solidFill>
              <a:latin typeface="Calibri" panose="020F0502020204030204" pitchFamily="34" charset="0"/>
              <a:ea typeface="Calibri" panose="020F0502020204030204" pitchFamily="34" charset="0"/>
            </a:endParaRPr>
          </a:p>
        </p:txBody>
      </p:sp>
      <p:sp>
        <p:nvSpPr>
          <p:cNvPr id="16" name="Rectangle 15"/>
          <p:cNvSpPr/>
          <p:nvPr/>
        </p:nvSpPr>
        <p:spPr>
          <a:xfrm>
            <a:off x="3674380" y="4038600"/>
            <a:ext cx="1001204" cy="383182"/>
          </a:xfrm>
          <a:prstGeom prst="rect">
            <a:avLst/>
          </a:prstGeom>
        </p:spPr>
        <p:txBody>
          <a:bodyPr wrap="square">
            <a:spAutoFit/>
          </a:bodyPr>
          <a:lstStyle/>
          <a:p>
            <a:pPr marL="131445" indent="-6350">
              <a:lnSpc>
                <a:spcPct val="105000"/>
              </a:lnSpc>
              <a:spcAft>
                <a:spcPts val="830"/>
              </a:spcAft>
            </a:pPr>
            <a:r>
              <a:rPr lang="en-US" b="1" dirty="0">
                <a:solidFill>
                  <a:srgbClr val="002060"/>
                </a:solidFill>
                <a:latin typeface="Arial" panose="020B0604020202020204" pitchFamily="34" charset="0"/>
                <a:ea typeface="Calibri" panose="020F0502020204030204" pitchFamily="34" charset="0"/>
              </a:rPr>
              <a:t>4</a:t>
            </a:r>
            <a:r>
              <a:rPr lang="en-US" b="1" dirty="0" smtClean="0">
                <a:solidFill>
                  <a:srgbClr val="002060"/>
                </a:solidFill>
                <a:latin typeface="Arial" panose="020B0604020202020204" pitchFamily="34" charset="0"/>
                <a:ea typeface="Calibri" panose="020F0502020204030204" pitchFamily="34" charset="0"/>
              </a:rPr>
              <a:t>0</a:t>
            </a:r>
            <a:r>
              <a:rPr lang="en-US" b="1" dirty="0">
                <a:solidFill>
                  <a:srgbClr val="002060"/>
                </a:solidFill>
                <a:latin typeface="Arial" panose="020B0604020202020204" pitchFamily="34" charset="0"/>
                <a:ea typeface="Calibri" panose="020F0502020204030204" pitchFamily="34" charset="0"/>
              </a:rPr>
              <a:t>%</a:t>
            </a:r>
            <a:endParaRPr lang="en-ZA" dirty="0">
              <a:solidFill>
                <a:srgbClr val="555655"/>
              </a:solidFill>
              <a:latin typeface="Calibri" panose="020F0502020204030204" pitchFamily="34" charset="0"/>
              <a:ea typeface="Calibri" panose="020F0502020204030204" pitchFamily="34" charset="0"/>
            </a:endParaRPr>
          </a:p>
        </p:txBody>
      </p:sp>
      <p:sp>
        <p:nvSpPr>
          <p:cNvPr id="17" name="Rectangle 16"/>
          <p:cNvSpPr/>
          <p:nvPr/>
        </p:nvSpPr>
        <p:spPr>
          <a:xfrm flipH="1">
            <a:off x="5867399" y="4038600"/>
            <a:ext cx="1600199" cy="383182"/>
          </a:xfrm>
          <a:prstGeom prst="rect">
            <a:avLst/>
          </a:prstGeom>
        </p:spPr>
        <p:txBody>
          <a:bodyPr wrap="square">
            <a:spAutoFit/>
          </a:bodyPr>
          <a:lstStyle/>
          <a:p>
            <a:pPr marL="131445" indent="-6350">
              <a:lnSpc>
                <a:spcPct val="105000"/>
              </a:lnSpc>
              <a:spcAft>
                <a:spcPts val="830"/>
              </a:spcAft>
            </a:pPr>
            <a:r>
              <a:rPr lang="en-US" b="1" dirty="0">
                <a:solidFill>
                  <a:srgbClr val="002060"/>
                </a:solidFill>
                <a:latin typeface="Arial" panose="020B0604020202020204" pitchFamily="34" charset="0"/>
                <a:ea typeface="Calibri" panose="020F0502020204030204" pitchFamily="34" charset="0"/>
              </a:rPr>
              <a:t>20%</a:t>
            </a:r>
            <a:endParaRPr lang="en-ZA" dirty="0">
              <a:solidFill>
                <a:srgbClr val="555655"/>
              </a:solidFill>
              <a:latin typeface="Calibri" panose="020F0502020204030204" pitchFamily="34" charset="0"/>
              <a:ea typeface="Calibri" panose="020F0502020204030204" pitchFamily="34" charset="0"/>
            </a:endParaRPr>
          </a:p>
        </p:txBody>
      </p:sp>
      <p:sp>
        <p:nvSpPr>
          <p:cNvPr id="18" name="Rectangle 17"/>
          <p:cNvSpPr/>
          <p:nvPr/>
        </p:nvSpPr>
        <p:spPr>
          <a:xfrm>
            <a:off x="990600" y="4710062"/>
            <a:ext cx="1905000" cy="776623"/>
          </a:xfrm>
          <a:prstGeom prst="rect">
            <a:avLst/>
          </a:prstGeom>
        </p:spPr>
        <p:txBody>
          <a:bodyPr wrap="square">
            <a:spAutoFit/>
          </a:bodyPr>
          <a:lstStyle/>
          <a:p>
            <a:pPr marL="131445" indent="-6350">
              <a:lnSpc>
                <a:spcPct val="105000"/>
              </a:lnSpc>
              <a:spcAft>
                <a:spcPts val="830"/>
              </a:spcAft>
            </a:pPr>
            <a:endParaRPr lang="en-US" dirty="0" smtClean="0">
              <a:solidFill>
                <a:srgbClr val="555655"/>
              </a:solidFill>
              <a:latin typeface="Calibri" panose="020F0502020204030204" pitchFamily="34" charset="0"/>
              <a:ea typeface="Calibri" panose="020F0502020204030204" pitchFamily="34" charset="0"/>
            </a:endParaRPr>
          </a:p>
          <a:p>
            <a:pPr marL="131445" indent="-6350">
              <a:lnSpc>
                <a:spcPct val="105000"/>
              </a:lnSpc>
              <a:spcAft>
                <a:spcPts val="830"/>
              </a:spcAft>
            </a:pPr>
            <a:r>
              <a:rPr lang="en-US" b="1" dirty="0" smtClean="0">
                <a:solidFill>
                  <a:srgbClr val="002060"/>
                </a:solidFill>
                <a:latin typeface="Arial Narrow" panose="020B0606020202030204" pitchFamily="34" charset="0"/>
                <a:ea typeface="Calibri" panose="020F0502020204030204" pitchFamily="34" charset="0"/>
              </a:rPr>
              <a:t>FOO</a:t>
            </a:r>
            <a:r>
              <a:rPr lang="en-US" b="1" dirty="0" smtClean="0">
                <a:solidFill>
                  <a:srgbClr val="002060"/>
                </a:solidFill>
                <a:latin typeface="Arial Narrow" panose="020B0606020202030204" pitchFamily="34" charset="0"/>
              </a:rPr>
              <a:t>D</a:t>
            </a:r>
            <a:endParaRPr lang="en-ZA" b="1" dirty="0">
              <a:solidFill>
                <a:srgbClr val="002060"/>
              </a:solidFill>
              <a:latin typeface="Arial Narrow" panose="020B0606020202030204" pitchFamily="34" charset="0"/>
            </a:endParaRPr>
          </a:p>
        </p:txBody>
      </p:sp>
      <p:sp>
        <p:nvSpPr>
          <p:cNvPr id="19" name="Rectangle 18"/>
          <p:cNvSpPr/>
          <p:nvPr/>
        </p:nvSpPr>
        <p:spPr>
          <a:xfrm>
            <a:off x="3424429" y="5248927"/>
            <a:ext cx="1267976" cy="361894"/>
          </a:xfrm>
          <a:prstGeom prst="rect">
            <a:avLst/>
          </a:prstGeom>
        </p:spPr>
        <p:txBody>
          <a:bodyPr wrap="none">
            <a:spAutoFit/>
          </a:bodyPr>
          <a:lstStyle/>
          <a:p>
            <a:pPr marL="131445" indent="-6350">
              <a:lnSpc>
                <a:spcPct val="105000"/>
              </a:lnSpc>
              <a:spcAft>
                <a:spcPts val="830"/>
              </a:spcAft>
            </a:pPr>
            <a:r>
              <a:rPr lang="en-US" b="1" dirty="0" smtClean="0">
                <a:solidFill>
                  <a:srgbClr val="002060"/>
                </a:solidFill>
                <a:latin typeface="Arial Narrow" panose="020B0606020202030204" pitchFamily="34" charset="0"/>
                <a:ea typeface="Calibri" panose="020F0502020204030204" pitchFamily="34" charset="0"/>
              </a:rPr>
              <a:t>SALARIES</a:t>
            </a:r>
            <a:endParaRPr lang="en-ZA" dirty="0">
              <a:solidFill>
                <a:srgbClr val="555655"/>
              </a:solidFill>
              <a:latin typeface="Arial Narrow" panose="020B0606020202030204" pitchFamily="34" charset="0"/>
              <a:ea typeface="Calibri" panose="020F0502020204030204" pitchFamily="34" charset="0"/>
            </a:endParaRPr>
          </a:p>
        </p:txBody>
      </p:sp>
      <p:sp>
        <p:nvSpPr>
          <p:cNvPr id="22" name="Rectangle 21"/>
          <p:cNvSpPr/>
          <p:nvPr/>
        </p:nvSpPr>
        <p:spPr>
          <a:xfrm>
            <a:off x="5740599" y="4926888"/>
            <a:ext cx="3098602" cy="652743"/>
          </a:xfrm>
          <a:prstGeom prst="rect">
            <a:avLst/>
          </a:prstGeom>
        </p:spPr>
        <p:txBody>
          <a:bodyPr wrap="square">
            <a:spAutoFit/>
          </a:bodyPr>
          <a:lstStyle/>
          <a:p>
            <a:pPr marL="131445" indent="-6350">
              <a:lnSpc>
                <a:spcPct val="105000"/>
              </a:lnSpc>
              <a:spcAft>
                <a:spcPts val="830"/>
              </a:spcAft>
            </a:pPr>
            <a:r>
              <a:rPr lang="en-US" b="1" dirty="0" smtClean="0">
                <a:solidFill>
                  <a:srgbClr val="002060"/>
                </a:solidFill>
                <a:latin typeface="Arial Narrow" panose="020B0606020202030204" pitchFamily="34" charset="0"/>
                <a:ea typeface="Calibri" panose="020F0502020204030204" pitchFamily="34" charset="0"/>
              </a:rPr>
              <a:t>LEARNING MATERIAL AND OPERATIONAL COST</a:t>
            </a:r>
            <a:endParaRPr lang="en-ZA" dirty="0">
              <a:solidFill>
                <a:srgbClr val="555655"/>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45492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8.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27</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5786199"/>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NUTRITION/ FOOD</a:t>
            </a:r>
          </a:p>
          <a:p>
            <a:endParaRPr lang="en-US" sz="1600" b="1" dirty="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It should be noted that nutrition is the core activity in the Early Childhood Development and therefore , the largest percentage of R40% of the subsidy money should always  be allocated to this activity.</a:t>
            </a:r>
          </a:p>
          <a:p>
            <a:endParaRPr lang="en-US" dirty="0"/>
          </a:p>
          <a:p>
            <a:r>
              <a:rPr lang="en-US" sz="1600" b="1" dirty="0" smtClean="0">
                <a:latin typeface="Arial Narrow" panose="020B0606020202030204" pitchFamily="34" charset="0"/>
              </a:rPr>
              <a:t>SALARIES/ STIPENDS</a:t>
            </a:r>
            <a:endParaRPr lang="en-ZA" sz="1600" b="1" dirty="0">
              <a:latin typeface="Arial Narrow" panose="020B0606020202030204" pitchFamily="34" charset="0"/>
            </a:endParaRPr>
          </a:p>
          <a:p>
            <a:endParaRPr lang="en-ZA" sz="1600" dirty="0" smtClean="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A portion of 40% subsidy money from the department should be utilized for stipends/salaries for staff members and should be informed about the ratio of practitioner  and children. If there is surplus to the 40% allocation, it can contribute to stipends of other staff members. The rest of the staff  should be paid from the school fees paid by the parents of the children of the non-subsidized children.</a:t>
            </a:r>
          </a:p>
          <a:p>
            <a:pPr lvl="0"/>
            <a:endParaRPr lang="en-US" sz="1600" dirty="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Stipends for Practitioners must not be less than the ministerial determination and must be paid through EFT for monitoring purposes.</a:t>
            </a:r>
          </a:p>
          <a:p>
            <a:pPr lvl="0"/>
            <a:endParaRPr lang="en-US" sz="1600" dirty="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Salary grading of staff members should be according to the type of work an/or qualifications (e.g. a cook and Gardner cannot b earning more than a practitioner, while qualified practitioners cannot be earning less than unqualified practitioners).</a:t>
            </a:r>
          </a:p>
          <a:p>
            <a:pPr lvl="0"/>
            <a:endParaRPr lang="en-US" sz="1600" dirty="0">
              <a:latin typeface="Arial Narrow" panose="020B0606020202030204" pitchFamily="34" charset="0"/>
            </a:endParaRPr>
          </a:p>
          <a:p>
            <a:pPr marL="285750" lvl="0" indent="-285750">
              <a:buFont typeface="Arial" panose="020B0604020202020204" pitchFamily="34" charset="0"/>
              <a:buChar char="•"/>
            </a:pPr>
            <a:r>
              <a:rPr lang="en-US" sz="1600" dirty="0" smtClean="0">
                <a:latin typeface="Arial Narrow" panose="020B0606020202030204" pitchFamily="34" charset="0"/>
              </a:rPr>
              <a:t>All staff members must be registered for UIF and COIDA with the Department of </a:t>
            </a:r>
            <a:r>
              <a:rPr lang="en-US" sz="1600" dirty="0" smtClean="0">
                <a:latin typeface="Arial Narrow" panose="020B0606020202030204" pitchFamily="34" charset="0"/>
              </a:rPr>
              <a:t>Labour</a:t>
            </a:r>
            <a:r>
              <a:rPr lang="en-US" sz="1600" dirty="0" smtClean="0">
                <a:latin typeface="Arial Narrow" panose="020B0606020202030204" pitchFamily="34" charset="0"/>
              </a:rPr>
              <a:t> and both ECD </a:t>
            </a:r>
            <a:r>
              <a:rPr lang="en-US" sz="1600" dirty="0" smtClean="0">
                <a:latin typeface="Arial Narrow" panose="020B0606020202030204" pitchFamily="34" charset="0"/>
              </a:rPr>
              <a:t>Centres</a:t>
            </a:r>
            <a:r>
              <a:rPr lang="en-US" sz="1600" dirty="0" smtClean="0">
                <a:latin typeface="Arial Narrow" panose="020B0606020202030204" pitchFamily="34" charset="0"/>
              </a:rPr>
              <a:t> and individuals must contribute as such.</a:t>
            </a:r>
          </a:p>
          <a:p>
            <a:pPr marL="285750" lvl="0" indent="-285750">
              <a:buFont typeface="Arial" panose="020B0604020202020204" pitchFamily="34" charset="0"/>
              <a:buChar char="•"/>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val="3455050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28</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15346" y="446085"/>
            <a:ext cx="8323854" cy="3785652"/>
          </a:xfrm>
          <a:prstGeom prst="rect">
            <a:avLst/>
          </a:prstGeom>
        </p:spPr>
        <p:txBody>
          <a:bodyPr wrap="square">
            <a:spAutoFit/>
          </a:bodyPr>
          <a:lstStyle/>
          <a:p>
            <a:endParaRPr lang="en-ZA" sz="1600" dirty="0">
              <a:latin typeface="Arial Narrow" panose="020B0606020202030204" pitchFamily="34" charset="0"/>
            </a:endParaRPr>
          </a:p>
          <a:p>
            <a:r>
              <a:rPr lang="en-US" sz="1600" b="1" dirty="0" smtClean="0">
                <a:latin typeface="Arial Narrow" panose="020B0606020202030204" pitchFamily="34" charset="0"/>
              </a:rPr>
              <a:t>ADMINISTRATION</a:t>
            </a:r>
          </a:p>
          <a:p>
            <a:endParaRPr lang="en-US" sz="1600" b="1"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The 20% for the administration must be used to purchase educational material, payment of municipal services, Payment of UIF for staff members and COIDA, Telephone and transport.</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Each ECD Centre will receive a  letter which will confirm the money allocated to the </a:t>
            </a:r>
            <a:r>
              <a:rPr lang="en-US" sz="1600" dirty="0" smtClean="0">
                <a:latin typeface="Arial Narrow" panose="020B0606020202030204" pitchFamily="34" charset="0"/>
              </a:rPr>
              <a:t>centre</a:t>
            </a:r>
            <a:r>
              <a:rPr lang="en-US" sz="1600" dirty="0" smtClean="0">
                <a:latin typeface="Arial Narrow" panose="020B0606020202030204" pitchFamily="34" charset="0"/>
              </a:rPr>
              <a:t>. The letter will also indicate the breakdown as per the above categories.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The breakdown will include the monthly, quarterly and annual budgets.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smtClean="0">
                <a:latin typeface="Arial Narrow" panose="020B0606020202030204" pitchFamily="34" charset="0"/>
              </a:rPr>
              <a:t>School fees should be used to supplement the subsidy especially in </a:t>
            </a:r>
            <a:r>
              <a:rPr lang="en-US" sz="1600" dirty="0" smtClean="0">
                <a:latin typeface="Arial Narrow" panose="020B0606020202030204" pitchFamily="34" charset="0"/>
              </a:rPr>
              <a:t>centres</a:t>
            </a:r>
            <a:r>
              <a:rPr lang="en-US" sz="1600" dirty="0" smtClean="0">
                <a:latin typeface="Arial Narrow" panose="020B0606020202030204" pitchFamily="34" charset="0"/>
              </a:rPr>
              <a:t> where there are children who do not qualify for subsidy.</a:t>
            </a:r>
          </a:p>
          <a:p>
            <a:pPr marL="285750" indent="-285750">
              <a:buFont typeface="Arial" panose="020B0604020202020204" pitchFamily="34" charset="0"/>
              <a:buChar char="•"/>
            </a:pPr>
            <a:endParaRPr lang="en-US" sz="1600" dirty="0" smtClean="0">
              <a:latin typeface="Arial Narrow" panose="020B0606020202030204" pitchFamily="34" charset="0"/>
            </a:endParaRPr>
          </a:p>
          <a:p>
            <a:endParaRPr lang="en-US" sz="1600" b="1" dirty="0">
              <a:latin typeface="Arial Narrow" panose="020B0606020202030204" pitchFamily="34" charset="0"/>
            </a:endParaRPr>
          </a:p>
        </p:txBody>
      </p:sp>
    </p:spTree>
    <p:extLst>
      <p:ext uri="{BB962C8B-B14F-4D97-AF65-F5344CB8AC3E}">
        <p14:creationId xmlns:p14="http://schemas.microsoft.com/office/powerpoint/2010/main" val="1371473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29</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3354765"/>
          </a:xfrm>
          <a:prstGeom prst="rect">
            <a:avLst/>
          </a:prstGeom>
        </p:spPr>
        <p:txBody>
          <a:bodyPr wrap="square">
            <a:spAutoFit/>
          </a:bodyPr>
          <a:lstStyle/>
          <a:p>
            <a:endParaRPr lang="en-ZA" sz="1600" dirty="0">
              <a:latin typeface="Arial Narrow" panose="020B0606020202030204" pitchFamily="34" charset="0"/>
            </a:endParaRPr>
          </a:p>
          <a:p>
            <a:r>
              <a:rPr lang="en-ZA" b="1" dirty="0" smtClean="0">
                <a:latin typeface="Arial Narrow" panose="020B0606020202030204" pitchFamily="34" charset="0"/>
              </a:rPr>
              <a:t>TRAVEL ACCOMMODATION AND SUBSISTENCE COSTS</a:t>
            </a:r>
            <a:r>
              <a:rPr lang="en-ZA" b="1" dirty="0" smtClean="0"/>
              <a:t>:</a:t>
            </a:r>
          </a:p>
          <a:p>
            <a:endParaRPr lang="en-US" b="1" dirty="0"/>
          </a:p>
          <a:p>
            <a:pPr marL="342900" lvl="0" indent="-342900">
              <a:buFont typeface="+mj-lt"/>
              <a:buAutoNum type="arabicPeriod"/>
            </a:pPr>
            <a:r>
              <a:rPr lang="en-ZA" dirty="0">
                <a:latin typeface="Arial Narrow" panose="020B0606020202030204" pitchFamily="34" charset="0"/>
              </a:rPr>
              <a:t>Are adequate funds available by reference to bank accounts and authorized budgeted amounts in respect of the activity/cost (based on the approved annual operating budget</a:t>
            </a:r>
            <a:r>
              <a:rPr lang="en-ZA" dirty="0" smtClean="0">
                <a:latin typeface="Arial Narrow" panose="020B0606020202030204" pitchFamily="34" charset="0"/>
              </a:rPr>
              <a:t>)</a:t>
            </a:r>
            <a:endParaRPr lang="en-ZA" dirty="0">
              <a:latin typeface="Arial Narrow" panose="020B0606020202030204" pitchFamily="34" charset="0"/>
            </a:endParaRPr>
          </a:p>
          <a:p>
            <a:pPr marL="342900" lvl="0" indent="-342900">
              <a:buFont typeface="+mj-lt"/>
              <a:buAutoNum type="arabicPeriod"/>
            </a:pPr>
            <a:r>
              <a:rPr lang="en-ZA" dirty="0">
                <a:latin typeface="Arial Narrow" panose="020B0606020202030204" pitchFamily="34" charset="0"/>
              </a:rPr>
              <a:t> Are the costs to be incurred in line with the ECD programme’s objectives, priorities and outlined </a:t>
            </a:r>
            <a:r>
              <a:rPr lang="en-ZA" dirty="0" smtClean="0">
                <a:latin typeface="Arial Narrow" panose="020B0606020202030204" pitchFamily="34" charset="0"/>
              </a:rPr>
              <a:t>activities.</a:t>
            </a:r>
            <a:endParaRPr lang="en-ZA" dirty="0">
              <a:latin typeface="Arial Narrow" panose="020B0606020202030204" pitchFamily="34" charset="0"/>
            </a:endParaRPr>
          </a:p>
          <a:p>
            <a:pPr marL="342900" lvl="0" indent="-342900">
              <a:buFont typeface="+mj-lt"/>
              <a:buAutoNum type="arabicPeriod"/>
            </a:pPr>
            <a:r>
              <a:rPr lang="en-ZA" dirty="0">
                <a:latin typeface="Arial Narrow" panose="020B0606020202030204" pitchFamily="34" charset="0"/>
              </a:rPr>
              <a:t>The nature of the expense e.g. uses of own car, bus hire, refreshments </a:t>
            </a:r>
            <a:r>
              <a:rPr lang="en-ZA" dirty="0" smtClean="0">
                <a:latin typeface="Arial Narrow" panose="020B0606020202030204" pitchFamily="34" charset="0"/>
              </a:rPr>
              <a:t>etc.</a:t>
            </a:r>
          </a:p>
          <a:p>
            <a:pPr lvl="0"/>
            <a:r>
              <a:rPr lang="en-ZA" dirty="0" smtClean="0">
                <a:latin typeface="Arial Narrow" panose="020B0606020202030204" pitchFamily="34" charset="0"/>
              </a:rPr>
              <a:t>4.    The level of authorization required based on the nature of the expense.</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7970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smtClean="0">
                <a:solidFill>
                  <a:prstClr val="black"/>
                </a:solidFill>
                <a:latin typeface="Arial Narrow" panose="020B0606020202030204" pitchFamily="34" charset="0"/>
                <a:cs typeface="Arial" panose="020B0604020202020204" pitchFamily="34" charset="0"/>
              </a:rPr>
              <a:t>1. PURPOSE OF THE GUIDELINES</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470385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ZA" sz="1600" dirty="0">
                <a:latin typeface="Arial Narrow" panose="020B0606020202030204" pitchFamily="34" charset="0"/>
                <a:ea typeface="Calibri" panose="020F0502020204030204" pitchFamily="34" charset="0"/>
              </a:rPr>
              <a:t>The financial guidelines have been developed to enable the ECD programme in the province to function within the systems of effective, efficient and transparent accounting standards and in line with how the National Integrated Early Childhood Development Policy (NIECDP) (2015) envisioned how the subsidy should be </a:t>
            </a:r>
            <a:r>
              <a:rPr lang="en-ZA" sz="1600" dirty="0" smtClean="0">
                <a:latin typeface="Arial Narrow" panose="020B0606020202030204" pitchFamily="34" charset="0"/>
                <a:ea typeface="Calibri" panose="020F0502020204030204" pitchFamily="34" charset="0"/>
              </a:rPr>
              <a:t>managed.</a:t>
            </a:r>
          </a:p>
          <a:p>
            <a:endParaRPr lang="en-ZA" sz="1600" dirty="0" smtClean="0">
              <a:latin typeface="Arial Narrow" panose="020B0606020202030204" pitchFamily="34" charset="0"/>
              <a:ea typeface="Calibri" panose="020F0502020204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The financial guidelines also explain the subsidy requirements in relation to the funding provisions of NIECDP and Public Finance Management Act. The guidelines further to aims to enable ECD Centres in the province to function within systems of effective, efficient and transparent accounting standards and therefore serve as a minimum standard for addressing shortcomings relating to the management of funds in ECD Centres</a:t>
            </a:r>
            <a:r>
              <a:rPr lang="en-ZA" sz="1600" dirty="0" smtClean="0">
                <a:latin typeface="Arial Narrow" panose="020B0606020202030204" pitchFamily="34" charset="0"/>
              </a:rPr>
              <a:t>.</a:t>
            </a:r>
          </a:p>
          <a:p>
            <a:pPr marL="285750" indent="-285750">
              <a:buFont typeface="Arial" panose="020B0604020202020204" pitchFamily="34" charset="0"/>
              <a:buChar char="•"/>
            </a:pPr>
            <a:endParaRPr lang="en-ZA" sz="1600" dirty="0" smtClean="0">
              <a:latin typeface="Arial Narrow" panose="020B0606020202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These guidelines further aim to standardise the financial management environment for all ECD Centres in the Province of Mpumalanga in a structured and integrated fashion</a:t>
            </a:r>
            <a:r>
              <a:rPr lang="en-ZA" sz="1600" dirty="0" smtClean="0">
                <a:latin typeface="Arial Narrow" panose="020B0606020202030204" pitchFamily="34" charset="0"/>
              </a:rPr>
              <a:t>.</a:t>
            </a:r>
          </a:p>
          <a:p>
            <a:endParaRPr lang="en-ZA" sz="1600" dirty="0">
              <a:latin typeface="Arial Narrow" panose="020B0606020202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The guidelines will serve as a checklist requirement with which the ECD Centres in the Province of Mpumalanga must comply and further enhance transparency, prudence and judicious use of resources, thus eliminating ignorance and </a:t>
            </a:r>
            <a:r>
              <a:rPr lang="en-ZA" sz="1600" dirty="0" smtClean="0">
                <a:latin typeface="Arial Narrow" panose="020B0606020202030204" pitchFamily="34" charset="0"/>
              </a:rPr>
              <a:t>confusion.</a:t>
            </a:r>
          </a:p>
          <a:p>
            <a:endParaRPr lang="en-ZA" sz="1600" dirty="0">
              <a:latin typeface="Arial Narrow" panose="020B0606020202030204" pitchFamily="34" charset="0"/>
            </a:endParaRPr>
          </a:p>
        </p:txBody>
      </p:sp>
    </p:spTree>
    <p:extLst>
      <p:ext uri="{BB962C8B-B14F-4D97-AF65-F5344CB8AC3E}">
        <p14:creationId xmlns:p14="http://schemas.microsoft.com/office/powerpoint/2010/main" val="247919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31630" y="-16448"/>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13. </a:t>
            </a:r>
            <a:r>
              <a:rPr lang="en-US" b="1" dirty="0" smtClean="0">
                <a:solidFill>
                  <a:prstClr val="black"/>
                </a:solidFill>
                <a:latin typeface="Arial Narrow" panose="020B0606020202030204" pitchFamily="34" charset="0"/>
                <a:cs typeface="Arial" panose="020B0604020202020204" pitchFamily="34" charset="0"/>
              </a:rPr>
              <a:t>EXPENDITURE MANAGEMENT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30</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4185761"/>
          </a:xfrm>
          <a:prstGeom prst="rect">
            <a:avLst/>
          </a:prstGeom>
        </p:spPr>
        <p:txBody>
          <a:bodyPr wrap="square">
            <a:spAutoFit/>
          </a:bodyPr>
          <a:lstStyle/>
          <a:p>
            <a:endParaRPr lang="en-ZA" sz="1600" dirty="0">
              <a:latin typeface="Arial Narrow" panose="020B0606020202030204" pitchFamily="34" charset="0"/>
            </a:endParaRPr>
          </a:p>
          <a:p>
            <a:r>
              <a:rPr lang="en-ZA" b="1" dirty="0">
                <a:latin typeface="Arial Narrow" panose="020B0606020202030204" pitchFamily="34" charset="0"/>
              </a:rPr>
              <a:t>ECD PROGRAMMES MUST USE THE FUNDS FOR THE INTENDED PURPOSE</a:t>
            </a:r>
            <a:endParaRPr lang="en-ZA" dirty="0">
              <a:latin typeface="Arial Narrow" panose="020B0606020202030204" pitchFamily="34" charset="0"/>
            </a:endParaRPr>
          </a:p>
          <a:p>
            <a:endParaRPr lang="en-US" b="1" dirty="0"/>
          </a:p>
          <a:p>
            <a:pPr marL="285750" lvl="0" indent="-285750">
              <a:buFont typeface="Arial" panose="020B0604020202020204" pitchFamily="34" charset="0"/>
              <a:buChar char="•"/>
            </a:pPr>
            <a:r>
              <a:rPr lang="en-ZA" dirty="0">
                <a:latin typeface="Arial Narrow" panose="020B0606020202030204" pitchFamily="34" charset="0"/>
              </a:rPr>
              <a:t>DOE must ensure that the programme is used for the purpose intended</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DOE must ensure that ECD Programme abide by the SLAs. The number of children being subsidized must match the number of eligible children actually attending the programme</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DOE must ensure that ECD programmes are keeping reliable records of their finances and making good financial decisions</a:t>
            </a:r>
          </a:p>
          <a:p>
            <a:endParaRPr lang="en-ZA" dirty="0"/>
          </a:p>
          <a:p>
            <a:r>
              <a:rPr lang="en-ZA" dirty="0"/>
              <a:t> </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724372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14. </a:t>
            </a:r>
            <a:r>
              <a:rPr lang="en-US" b="1" dirty="0" smtClean="0">
                <a:solidFill>
                  <a:prstClr val="black"/>
                </a:solidFill>
                <a:latin typeface="Arial Narrow" panose="020B0606020202030204" pitchFamily="34" charset="0"/>
                <a:cs typeface="Arial" panose="020B0604020202020204" pitchFamily="34" charset="0"/>
              </a:rPr>
              <a:t>FINANCIAL POLICIES</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31</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6124754"/>
          </a:xfrm>
          <a:prstGeom prst="rect">
            <a:avLst/>
          </a:prstGeom>
        </p:spPr>
        <p:txBody>
          <a:bodyPr wrap="square">
            <a:spAutoFit/>
          </a:bodyPr>
          <a:lstStyle/>
          <a:p>
            <a:endParaRPr lang="en-ZA" sz="1600" dirty="0">
              <a:latin typeface="Arial Narrow" panose="020B0606020202030204" pitchFamily="34" charset="0"/>
            </a:endParaRPr>
          </a:p>
          <a:p>
            <a:r>
              <a:rPr lang="en-ZA" b="1" dirty="0">
                <a:latin typeface="Arial Narrow" panose="020B0606020202030204" pitchFamily="34" charset="0"/>
              </a:rPr>
              <a:t>ECD PROGRAMMES MUST USE THE FUNDS FOR THE INTENDED PURPOSE</a:t>
            </a:r>
            <a:endParaRPr lang="en-ZA" dirty="0">
              <a:latin typeface="Arial Narrow" panose="020B0606020202030204" pitchFamily="34" charset="0"/>
            </a:endParaRPr>
          </a:p>
          <a:p>
            <a:endParaRPr lang="en-US" b="1" dirty="0"/>
          </a:p>
          <a:p>
            <a:pPr marL="285750" indent="-285750">
              <a:buFont typeface="Arial" panose="020B0604020202020204" pitchFamily="34" charset="0"/>
              <a:buChar char="•"/>
            </a:pPr>
            <a:r>
              <a:rPr lang="en-ZA" dirty="0">
                <a:latin typeface="Arial Narrow" panose="020B0606020202030204" pitchFamily="34" charset="0"/>
              </a:rPr>
              <a:t>The implementation of a sound and effective internal control system for the ECD Programme, it is therefore imperative for the Centres to have policies in place to guide their decisions</a:t>
            </a:r>
            <a:r>
              <a:rPr lang="en-ZA" dirty="0" smtClean="0">
                <a:latin typeface="Arial Narrow" panose="020B0606020202030204" pitchFamily="34" charset="0"/>
              </a:rPr>
              <a:t>.</a:t>
            </a:r>
          </a:p>
          <a:p>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The ECD Programme must therefore have Finance policies in place, such as:</a:t>
            </a:r>
          </a:p>
          <a:p>
            <a:pPr lvl="0"/>
            <a:r>
              <a:rPr lang="en-US" dirty="0" smtClean="0">
                <a:latin typeface="Arial Narrow" panose="020B0606020202030204" pitchFamily="34" charset="0"/>
              </a:rPr>
              <a:t>	The </a:t>
            </a:r>
            <a:r>
              <a:rPr lang="en-US" dirty="0">
                <a:latin typeface="Arial Narrow" panose="020B0606020202030204" pitchFamily="34" charset="0"/>
              </a:rPr>
              <a:t>Finance Policy</a:t>
            </a:r>
            <a:endParaRPr lang="en-ZA" dirty="0">
              <a:latin typeface="Arial Narrow" panose="020B0606020202030204" pitchFamily="34" charset="0"/>
            </a:endParaRPr>
          </a:p>
          <a:p>
            <a:pPr lvl="0"/>
            <a:r>
              <a:rPr lang="en-US" dirty="0" smtClean="0">
                <a:latin typeface="Arial Narrow" panose="020B0606020202030204" pitchFamily="34" charset="0"/>
              </a:rPr>
              <a:t>	Fundraising </a:t>
            </a:r>
            <a:r>
              <a:rPr lang="en-US" dirty="0">
                <a:latin typeface="Arial Narrow" panose="020B0606020202030204" pitchFamily="34" charset="0"/>
              </a:rPr>
              <a:t>Policy</a:t>
            </a:r>
            <a:endParaRPr lang="en-ZA" dirty="0">
              <a:latin typeface="Arial Narrow" panose="020B0606020202030204" pitchFamily="34" charset="0"/>
            </a:endParaRPr>
          </a:p>
          <a:p>
            <a:pPr lvl="0"/>
            <a:r>
              <a:rPr lang="en-US" dirty="0" smtClean="0">
                <a:latin typeface="Arial Narrow" panose="020B0606020202030204" pitchFamily="34" charset="0"/>
              </a:rPr>
              <a:t>	Transport </a:t>
            </a:r>
            <a:r>
              <a:rPr lang="en-US" dirty="0">
                <a:latin typeface="Arial Narrow" panose="020B0606020202030204" pitchFamily="34" charset="0"/>
              </a:rPr>
              <a:t>Policy</a:t>
            </a:r>
            <a:endParaRPr lang="en-ZA" dirty="0">
              <a:latin typeface="Arial Narrow" panose="020B0606020202030204" pitchFamily="34" charset="0"/>
            </a:endParaRPr>
          </a:p>
          <a:p>
            <a:pPr lvl="0"/>
            <a:r>
              <a:rPr lang="en-US" dirty="0" smtClean="0">
                <a:latin typeface="Arial Narrow" panose="020B0606020202030204" pitchFamily="34" charset="0"/>
              </a:rPr>
              <a:t>	Procurement </a:t>
            </a:r>
            <a:r>
              <a:rPr lang="en-US" dirty="0">
                <a:latin typeface="Arial Narrow" panose="020B0606020202030204" pitchFamily="34" charset="0"/>
              </a:rPr>
              <a:t>Policy</a:t>
            </a:r>
            <a:endParaRPr lang="en-ZA" dirty="0">
              <a:latin typeface="Arial Narrow" panose="020B0606020202030204" pitchFamily="34" charset="0"/>
            </a:endParaRPr>
          </a:p>
          <a:p>
            <a:pPr lvl="0"/>
            <a:r>
              <a:rPr lang="en-US" dirty="0" smtClean="0">
                <a:latin typeface="Arial Narrow" panose="020B0606020202030204" pitchFamily="34" charset="0"/>
              </a:rPr>
              <a:t>	Asset </a:t>
            </a:r>
            <a:r>
              <a:rPr lang="en-US" dirty="0">
                <a:latin typeface="Arial Narrow" panose="020B0606020202030204" pitchFamily="34" charset="0"/>
              </a:rPr>
              <a:t>Management Policy.</a:t>
            </a:r>
            <a:endParaRPr lang="en-ZA" dirty="0">
              <a:latin typeface="Arial Narrow" panose="020B0606020202030204" pitchFamily="34" charset="0"/>
            </a:endParaRPr>
          </a:p>
          <a:p>
            <a:r>
              <a:rPr lang="en-US" dirty="0">
                <a:latin typeface="Arial Narrow" panose="020B0606020202030204" pitchFamily="34" charset="0"/>
              </a:rPr>
              <a:t> </a:t>
            </a:r>
            <a:endParaRPr lang="en-ZA" dirty="0">
              <a:latin typeface="Arial Narrow" panose="020B0606020202030204" pitchFamily="34" charset="0"/>
            </a:endParaRPr>
          </a:p>
          <a:p>
            <a:endParaRPr lang="en-ZA"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DOE will provide </a:t>
            </a:r>
            <a:r>
              <a:rPr lang="en-US" b="1" dirty="0">
                <a:latin typeface="Arial Narrow" panose="020B0606020202030204" pitchFamily="34" charset="0"/>
              </a:rPr>
              <a:t>Pro-Forma</a:t>
            </a:r>
            <a:r>
              <a:rPr lang="en-US" dirty="0">
                <a:latin typeface="Arial Narrow" panose="020B0606020202030204" pitchFamily="34" charset="0"/>
              </a:rPr>
              <a:t> policies to assist the ECD </a:t>
            </a:r>
            <a:r>
              <a:rPr lang="en-US" dirty="0" smtClean="0">
                <a:latin typeface="Arial Narrow" panose="020B0606020202030204" pitchFamily="34" charset="0"/>
              </a:rPr>
              <a:t>Programmes</a:t>
            </a:r>
            <a:r>
              <a:rPr lang="en-US" dirty="0" smtClean="0">
                <a:latin typeface="Arial Narrow" panose="020B0606020202030204" pitchFamily="34" charset="0"/>
              </a:rPr>
              <a:t>/ </a:t>
            </a:r>
            <a:r>
              <a:rPr lang="en-US" dirty="0" smtClean="0">
                <a:latin typeface="Arial Narrow" panose="020B0606020202030204" pitchFamily="34" charset="0"/>
              </a:rPr>
              <a:t>Centres</a:t>
            </a:r>
            <a:r>
              <a:rPr lang="en-US" dirty="0" smtClean="0">
                <a:latin typeface="Arial Narrow" panose="020B0606020202030204" pitchFamily="34" charset="0"/>
              </a:rPr>
              <a:t> </a:t>
            </a:r>
            <a:r>
              <a:rPr lang="en-US" dirty="0">
                <a:latin typeface="Arial Narrow" panose="020B0606020202030204" pitchFamily="34" charset="0"/>
              </a:rPr>
              <a:t>to develop their own policies.</a:t>
            </a:r>
            <a:endParaRPr lang="en-ZA" dirty="0">
              <a:latin typeface="Arial Narrow" panose="020B0606020202030204" pitchFamily="34" charset="0"/>
            </a:endParaRPr>
          </a:p>
          <a:p>
            <a:r>
              <a:rPr lang="en-ZA" b="1" dirty="0">
                <a:latin typeface="Arial Narrow" panose="020B0606020202030204" pitchFamily="34" charset="0"/>
              </a:rPr>
              <a:t> </a:t>
            </a:r>
            <a:endParaRPr lang="en-ZA" dirty="0">
              <a:latin typeface="Arial Narrow" panose="020B0606020202030204" pitchFamily="34" charset="0"/>
            </a:endParaRPr>
          </a:p>
          <a:p>
            <a:endParaRPr lang="en-ZA" dirty="0"/>
          </a:p>
          <a:p>
            <a:r>
              <a:rPr lang="en-ZA" dirty="0"/>
              <a:t> </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431964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15. PETTY CASH</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0452" y="5842476"/>
            <a:ext cx="789955" cy="816562"/>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32</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1692771"/>
          </a:xfrm>
          <a:prstGeom prst="rect">
            <a:avLst/>
          </a:prstGeom>
        </p:spPr>
        <p:txBody>
          <a:bodyPr wrap="square">
            <a:spAutoFit/>
          </a:bodyPr>
          <a:lstStyle/>
          <a:p>
            <a:endParaRPr lang="en-ZA" sz="1600" dirty="0">
              <a:latin typeface="Arial Narrow" panose="020B0606020202030204" pitchFamily="34" charset="0"/>
            </a:endParaRPr>
          </a:p>
          <a:p>
            <a:endParaRPr lang="en-ZA" dirty="0"/>
          </a:p>
          <a:p>
            <a:r>
              <a:rPr lang="en-ZA" dirty="0"/>
              <a:t> </a:t>
            </a: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
        <p:nvSpPr>
          <p:cNvPr id="8" name="Rectangle 7"/>
          <p:cNvSpPr/>
          <p:nvPr/>
        </p:nvSpPr>
        <p:spPr>
          <a:xfrm>
            <a:off x="455430" y="448213"/>
            <a:ext cx="8323854" cy="5909310"/>
          </a:xfrm>
          <a:prstGeom prst="rect">
            <a:avLst/>
          </a:prstGeom>
        </p:spPr>
        <p:txBody>
          <a:bodyPr wrap="square">
            <a:spAutoFit/>
          </a:bodyPr>
          <a:lstStyle/>
          <a:p>
            <a:pPr marL="285750" lvl="0" indent="-285750">
              <a:buFont typeface="Arial" panose="020B0604020202020204" pitchFamily="34" charset="0"/>
              <a:buChar char="•"/>
            </a:pPr>
            <a:r>
              <a:rPr lang="en-ZA" dirty="0">
                <a:latin typeface="Arial Narrow" panose="020B0606020202030204" pitchFamily="34" charset="0"/>
              </a:rPr>
              <a:t>All ECD Programmes must maintain a petty cash system used for the payment of small</a:t>
            </a:r>
          </a:p>
          <a:p>
            <a:r>
              <a:rPr lang="en-ZA" dirty="0">
                <a:latin typeface="Arial Narrow" panose="020B0606020202030204" pitchFamily="34" charset="0"/>
              </a:rPr>
              <a:t> </a:t>
            </a:r>
            <a:r>
              <a:rPr lang="en-ZA" dirty="0" smtClean="0">
                <a:latin typeface="Arial Narrow" panose="020B0606020202030204" pitchFamily="34" charset="0"/>
              </a:rPr>
              <a:t>     items </a:t>
            </a:r>
            <a:r>
              <a:rPr lang="en-ZA" dirty="0">
                <a:latin typeface="Arial Narrow" panose="020B0606020202030204" pitchFamily="34" charset="0"/>
              </a:rPr>
              <a:t>of expenses that are incurred on a day to day basis.</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The petty cash must be maintained by a responsible person. This person must</a:t>
            </a:r>
          </a:p>
          <a:p>
            <a:r>
              <a:rPr lang="en-ZA" dirty="0" smtClean="0">
                <a:latin typeface="Arial Narrow" panose="020B0606020202030204" pitchFamily="34" charset="0"/>
              </a:rPr>
              <a:t>       be </a:t>
            </a:r>
            <a:r>
              <a:rPr lang="en-ZA" dirty="0">
                <a:latin typeface="Arial Narrow" panose="020B0606020202030204" pitchFamily="34" charset="0"/>
              </a:rPr>
              <a:t>appointed in writing by the Board of Directors on an annual basis.</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Petty Cash can be drawn in the name of the Petty Cash Handler and other cost effective methods available to withdrawn funds from the school account, such as Cash-send, E-wallet etc.; all in the name of the Petty Cash Handler</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Petty cash vouchers/requisition form must be prepared and an invoice or cash</a:t>
            </a:r>
          </a:p>
          <a:p>
            <a:r>
              <a:rPr lang="en-ZA" dirty="0" smtClean="0">
                <a:latin typeface="Arial Narrow" panose="020B0606020202030204" pitchFamily="34" charset="0"/>
              </a:rPr>
              <a:t>      slip </a:t>
            </a:r>
            <a:r>
              <a:rPr lang="en-ZA" dirty="0">
                <a:latin typeface="Arial Narrow" panose="020B0606020202030204" pitchFamily="34" charset="0"/>
              </a:rPr>
              <a:t>must be obtained and attached to the voucher as evidence that a payment</a:t>
            </a:r>
          </a:p>
          <a:p>
            <a:r>
              <a:rPr lang="en-ZA" dirty="0" smtClean="0">
                <a:latin typeface="Arial Narrow" panose="020B0606020202030204" pitchFamily="34" charset="0"/>
              </a:rPr>
              <a:t>      was </a:t>
            </a:r>
            <a:r>
              <a:rPr lang="en-ZA" dirty="0">
                <a:latin typeface="Arial Narrow" panose="020B0606020202030204" pitchFamily="34" charset="0"/>
              </a:rPr>
              <a:t>made. </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The vouchers must indicate full details of the expense in order to</a:t>
            </a:r>
          </a:p>
          <a:p>
            <a:r>
              <a:rPr lang="en-ZA" dirty="0" smtClean="0">
                <a:latin typeface="Arial Narrow" panose="020B0606020202030204" pitchFamily="34" charset="0"/>
              </a:rPr>
              <a:t>       facilitate </a:t>
            </a:r>
            <a:r>
              <a:rPr lang="en-ZA" dirty="0">
                <a:latin typeface="Arial Narrow" panose="020B0606020202030204" pitchFamily="34" charset="0"/>
              </a:rPr>
              <a:t>the correct allocation of expenses to budget line items</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Petty cash records must be maintained on a monthly basis by the finance officer.</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All differences noted that have not been adequately explained or supported must</a:t>
            </a:r>
          </a:p>
          <a:p>
            <a:r>
              <a:rPr lang="en-ZA" dirty="0" smtClean="0">
                <a:latin typeface="Arial Narrow" panose="020B0606020202030204" pitchFamily="34" charset="0"/>
              </a:rPr>
              <a:t>       be </a:t>
            </a:r>
            <a:r>
              <a:rPr lang="en-ZA" dirty="0">
                <a:latin typeface="Arial Narrow" panose="020B0606020202030204" pitchFamily="34" charset="0"/>
              </a:rPr>
              <a:t>reported to the finance committee immediately</a:t>
            </a:r>
          </a:p>
        </p:txBody>
      </p:sp>
    </p:spTree>
    <p:extLst>
      <p:ext uri="{BB962C8B-B14F-4D97-AF65-F5344CB8AC3E}">
        <p14:creationId xmlns:p14="http://schemas.microsoft.com/office/powerpoint/2010/main" val="2688424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16.  </a:t>
            </a:r>
            <a:r>
              <a:rPr lang="en-US" b="1" dirty="0" smtClean="0">
                <a:solidFill>
                  <a:prstClr val="black"/>
                </a:solidFill>
                <a:latin typeface="Arial Narrow" panose="020B0606020202030204" pitchFamily="34" charset="0"/>
                <a:cs typeface="Arial" panose="020B0604020202020204" pitchFamily="34" charset="0"/>
              </a:rPr>
              <a:t>PROCUREMENT GUIDELINES</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33</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5293757"/>
          </a:xfrm>
          <a:prstGeom prst="rect">
            <a:avLst/>
          </a:prstGeom>
        </p:spPr>
        <p:txBody>
          <a:bodyPr wrap="square">
            <a:spAutoFit/>
          </a:bodyPr>
          <a:lstStyle/>
          <a:p>
            <a:endParaRPr lang="en-ZA" sz="1600" dirty="0">
              <a:latin typeface="Arial Narrow" panose="020B0606020202030204" pitchFamily="34" charset="0"/>
            </a:endParaRPr>
          </a:p>
          <a:p>
            <a:r>
              <a:rPr lang="en-ZA" dirty="0">
                <a:latin typeface="Arial Narrow" panose="020B0606020202030204" pitchFamily="34" charset="0"/>
              </a:rPr>
              <a:t>The Accounting Officer (HOD) is responsible for the efficient use of the resources provided by the State. It is therefore critical that the ECD Programmes ensures that they implement, effective, efficient and transparent financial management and internal </a:t>
            </a:r>
            <a:r>
              <a:rPr lang="en-ZA" dirty="0" smtClean="0">
                <a:latin typeface="Arial Narrow" panose="020B0606020202030204" pitchFamily="34" charset="0"/>
              </a:rPr>
              <a:t>controls</a:t>
            </a:r>
          </a:p>
          <a:p>
            <a:endParaRPr lang="en-ZA" dirty="0">
              <a:latin typeface="Arial Narrow" panose="020B0606020202030204" pitchFamily="34" charset="0"/>
            </a:endParaRPr>
          </a:p>
          <a:p>
            <a:r>
              <a:rPr lang="en-ZA" b="1" dirty="0" smtClean="0">
                <a:latin typeface="Arial Narrow" panose="020B0606020202030204" pitchFamily="34" charset="0"/>
              </a:rPr>
              <a:t>QUOTATIONS</a:t>
            </a:r>
          </a:p>
          <a:p>
            <a:endParaRPr lang="en-ZA" dirty="0">
              <a:latin typeface="Arial Narrow" panose="020B0606020202030204" pitchFamily="34" charset="0"/>
            </a:endParaRPr>
          </a:p>
          <a:p>
            <a:pPr marL="285750" lvl="0" indent="-285750" fontAlgn="base">
              <a:buFont typeface="Arial" panose="020B0604020202020204" pitchFamily="34" charset="0"/>
              <a:buChar char="•"/>
            </a:pPr>
            <a:r>
              <a:rPr lang="en-ZA" dirty="0">
                <a:latin typeface="Arial Narrow" panose="020B0606020202030204" pitchFamily="34" charset="0"/>
              </a:rPr>
              <a:t>Quotations should be obtained from credible tax compliance suppliers or service providers. </a:t>
            </a:r>
            <a:endParaRPr lang="en-ZA" dirty="0" smtClean="0">
              <a:latin typeface="Arial Narrow" panose="020B0606020202030204" pitchFamily="34" charset="0"/>
            </a:endParaRPr>
          </a:p>
          <a:p>
            <a:pPr lvl="0" fontAlgn="base"/>
            <a:endParaRPr lang="en-ZA" dirty="0">
              <a:latin typeface="Arial Narrow" panose="020B0606020202030204" pitchFamily="34" charset="0"/>
            </a:endParaRPr>
          </a:p>
          <a:p>
            <a:pPr marL="285750" lvl="0" indent="-285750" fontAlgn="base">
              <a:buFont typeface="Arial" panose="020B0604020202020204" pitchFamily="34" charset="0"/>
              <a:buChar char="•"/>
            </a:pPr>
            <a:r>
              <a:rPr lang="en-ZA" dirty="0">
                <a:latin typeface="Arial Narrow" panose="020B0606020202030204" pitchFamily="34" charset="0"/>
              </a:rPr>
              <a:t>The finance officer will prepare all documents before the finance committee meeting for discussions and approval.  </a:t>
            </a:r>
            <a:endParaRPr lang="en-ZA" dirty="0" smtClean="0">
              <a:latin typeface="Arial Narrow" panose="020B0606020202030204" pitchFamily="34" charset="0"/>
            </a:endParaRPr>
          </a:p>
          <a:p>
            <a:pPr lvl="0" fontAlgn="base"/>
            <a:endParaRPr lang="en-ZA" dirty="0">
              <a:latin typeface="Arial Narrow" panose="020B0606020202030204" pitchFamily="34" charset="0"/>
            </a:endParaRPr>
          </a:p>
          <a:p>
            <a:pPr marL="285750" lvl="0" indent="-285750" fontAlgn="base">
              <a:buFont typeface="Arial" panose="020B0604020202020204" pitchFamily="34" charset="0"/>
              <a:buChar char="•"/>
            </a:pPr>
            <a:r>
              <a:rPr lang="en-ZA" dirty="0">
                <a:latin typeface="Arial Narrow" panose="020B0606020202030204" pitchFamily="34" charset="0"/>
              </a:rPr>
              <a:t>Quotations from suppliers or service providers should adhere to the amount limitations as required by these financial directives. </a:t>
            </a:r>
          </a:p>
          <a:p>
            <a:pPr fontAlgn="base"/>
            <a:r>
              <a:rPr lang="en-ZA" dirty="0">
                <a:latin typeface="Arial Narrow" panose="020B0606020202030204" pitchFamily="34" charset="0"/>
              </a:rPr>
              <a:t> </a:t>
            </a:r>
          </a:p>
          <a:p>
            <a:endParaRPr lang="en-US" b="1" dirty="0" smtClean="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67620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16.  </a:t>
            </a:r>
            <a:r>
              <a:rPr lang="en-US" b="1" dirty="0" smtClean="0">
                <a:solidFill>
                  <a:prstClr val="black"/>
                </a:solidFill>
                <a:latin typeface="Arial Narrow" panose="020B0606020202030204" pitchFamily="34" charset="0"/>
                <a:cs typeface="Arial" panose="020B0604020202020204" pitchFamily="34" charset="0"/>
              </a:rPr>
              <a:t>PROCUREMENT GUIDELINES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34</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6124754"/>
          </a:xfrm>
          <a:prstGeom prst="rect">
            <a:avLst/>
          </a:prstGeom>
        </p:spPr>
        <p:txBody>
          <a:bodyPr wrap="square">
            <a:spAutoFit/>
          </a:bodyPr>
          <a:lstStyle/>
          <a:p>
            <a:endParaRPr lang="en-ZA" sz="1600" dirty="0">
              <a:latin typeface="Arial Narrow" panose="020B0606020202030204" pitchFamily="34" charset="0"/>
            </a:endParaRPr>
          </a:p>
          <a:p>
            <a:endParaRPr lang="en-ZA" dirty="0">
              <a:latin typeface="Arial Narrow" panose="020B0606020202030204" pitchFamily="34" charset="0"/>
            </a:endParaRPr>
          </a:p>
          <a:p>
            <a:pPr fontAlgn="base"/>
            <a:r>
              <a:rPr lang="en-ZA" b="1" dirty="0">
                <a:latin typeface="Arial Narrow" panose="020B0606020202030204" pitchFamily="34" charset="0"/>
              </a:rPr>
              <a:t>ORDERS</a:t>
            </a:r>
            <a:endParaRPr lang="en-ZA" dirty="0">
              <a:latin typeface="Arial Narrow" panose="020B0606020202030204" pitchFamily="34" charset="0"/>
            </a:endParaRPr>
          </a:p>
          <a:p>
            <a:pPr fontAlgn="base"/>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below R2000.00 must be approved by the Finance committee and must be supported with at least two written quotations</a:t>
            </a:r>
            <a:r>
              <a:rPr lang="en-ZA" dirty="0" smtClean="0">
                <a:latin typeface="Arial Narrow" panose="020B0606020202030204" pitchFamily="34" charset="0"/>
              </a:rPr>
              <a:t>.</a:t>
            </a:r>
          </a:p>
          <a:p>
            <a:pPr marL="285750" lvl="0" indent="-285750">
              <a:buFont typeface="Arial" panose="020B0604020202020204" pitchFamily="34" charset="0"/>
              <a:buChar char="•"/>
            </a:pP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above R 2000.00 must be approved by the Finance Committee and must be supported with at least three written quotations</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above R10 000.00 must be approved by the Board of Directors and must be supported with at least 3 written quotations; containing detailed specifications regarding delivery dates, payment terms and any other conditions such as discounts that may be offered. These quotations must be fully evaluated by the finance committee and submitted to the Governing Body/ Board of Directors for </a:t>
            </a:r>
            <a:r>
              <a:rPr lang="en-ZA" dirty="0" smtClean="0">
                <a:latin typeface="Arial Narrow" panose="020B0606020202030204" pitchFamily="34" charset="0"/>
              </a:rPr>
              <a:t>approval.</a:t>
            </a:r>
          </a:p>
          <a:p>
            <a:pPr lvl="0"/>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These quotations should be obtained from reputable suppliers and must be evaluated by the finance committee. The best quote as determined by the finance committee/ Governing Body/ Board of Directors must be selected</a:t>
            </a:r>
            <a:endParaRPr lang="en-US" b="1" dirty="0" smtClean="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113463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16.  </a:t>
            </a:r>
            <a:r>
              <a:rPr lang="en-US" b="1" dirty="0" smtClean="0">
                <a:solidFill>
                  <a:prstClr val="black"/>
                </a:solidFill>
                <a:latin typeface="Arial Narrow" panose="020B0606020202030204" pitchFamily="34" charset="0"/>
                <a:cs typeface="Arial" panose="020B0604020202020204" pitchFamily="34" charset="0"/>
              </a:rPr>
              <a:t>PROCUREMENT GUIDELINES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35</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5430" y="326923"/>
            <a:ext cx="8323854" cy="6124754"/>
          </a:xfrm>
          <a:prstGeom prst="rect">
            <a:avLst/>
          </a:prstGeom>
        </p:spPr>
        <p:txBody>
          <a:bodyPr wrap="square">
            <a:spAutoFit/>
          </a:bodyPr>
          <a:lstStyle/>
          <a:p>
            <a:endParaRPr lang="en-ZA" sz="1600" dirty="0">
              <a:latin typeface="Arial Narrow" panose="020B0606020202030204" pitchFamily="34" charset="0"/>
            </a:endParaRPr>
          </a:p>
          <a:p>
            <a:endParaRPr lang="en-ZA" dirty="0">
              <a:latin typeface="Arial Narrow" panose="020B0606020202030204" pitchFamily="34" charset="0"/>
            </a:endParaRPr>
          </a:p>
          <a:p>
            <a:pPr fontAlgn="base"/>
            <a:r>
              <a:rPr lang="en-ZA" b="1" dirty="0">
                <a:latin typeface="Arial Narrow" panose="020B0606020202030204" pitchFamily="34" charset="0"/>
              </a:rPr>
              <a:t>ORDERS</a:t>
            </a:r>
            <a:endParaRPr lang="en-ZA" dirty="0">
              <a:latin typeface="Arial Narrow" panose="020B0606020202030204" pitchFamily="34" charset="0"/>
            </a:endParaRPr>
          </a:p>
          <a:p>
            <a:pPr fontAlgn="base"/>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below R2000.00 must be approved by the Finance committee and must be supported with at least two written quotations</a:t>
            </a:r>
            <a:r>
              <a:rPr lang="en-ZA" dirty="0" smtClean="0">
                <a:latin typeface="Arial Narrow" panose="020B0606020202030204" pitchFamily="34" charset="0"/>
              </a:rPr>
              <a:t>.</a:t>
            </a:r>
          </a:p>
          <a:p>
            <a:pPr marL="285750" lvl="0" indent="-285750">
              <a:buFont typeface="Arial" panose="020B0604020202020204" pitchFamily="34" charset="0"/>
              <a:buChar char="•"/>
            </a:pP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above R 2000.00 must be approved by the Finance Committee and must be supported with at least three written quotations</a:t>
            </a:r>
            <a:r>
              <a:rPr lang="en-ZA" dirty="0" smtClean="0">
                <a:latin typeface="Arial Narrow" panose="020B0606020202030204" pitchFamily="34" charset="0"/>
              </a:rPr>
              <a:t>.</a:t>
            </a:r>
          </a:p>
          <a:p>
            <a:pPr lvl="0"/>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orders above R10 000.00 must be approved by the Board of Directors and must be supported with at least 3 written quotations; containing detailed specifications regarding delivery dates, payment terms and any other conditions such as discounts that may be offered. These quotations must be fully evaluated by the finance committee and submitted to the Governing Body/ Board of Directors for </a:t>
            </a:r>
            <a:r>
              <a:rPr lang="en-ZA" dirty="0" smtClean="0">
                <a:latin typeface="Arial Narrow" panose="020B0606020202030204" pitchFamily="34" charset="0"/>
              </a:rPr>
              <a:t>approval.</a:t>
            </a:r>
          </a:p>
          <a:p>
            <a:pPr lvl="0"/>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These quotations should be obtained from reputable suppliers and must be evaluated by the finance committee. The best quote as determined by the finance committee/ Governing Body/ Board of Directors must be selected</a:t>
            </a:r>
            <a:endParaRPr lang="en-US" b="1" dirty="0" smtClean="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848363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17.  </a:t>
            </a:r>
            <a:r>
              <a:rPr lang="en-US" b="1" dirty="0" smtClean="0">
                <a:solidFill>
                  <a:prstClr val="black"/>
                </a:solidFill>
                <a:latin typeface="Arial Narrow" panose="020B0606020202030204" pitchFamily="34" charset="0"/>
                <a:cs typeface="Arial" panose="020B0604020202020204" pitchFamily="34" charset="0"/>
              </a:rPr>
              <a:t>REVENUE MANAGEMENT.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36</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3939540"/>
          </a:xfrm>
          <a:prstGeom prst="rect">
            <a:avLst/>
          </a:prstGeom>
        </p:spPr>
        <p:txBody>
          <a:bodyPr wrap="square">
            <a:spAutoFit/>
          </a:bodyPr>
          <a:lstStyle/>
          <a:p>
            <a:pPr lvl="0"/>
            <a:r>
              <a:rPr lang="en-US" dirty="0" smtClean="0">
                <a:latin typeface="Arial Narrow" panose="020B0606020202030204" pitchFamily="34" charset="0"/>
              </a:rPr>
              <a:t>Effective </a:t>
            </a:r>
            <a:r>
              <a:rPr lang="en-US" dirty="0">
                <a:latin typeface="Arial Narrow" panose="020B0606020202030204" pitchFamily="34" charset="0"/>
              </a:rPr>
              <a:t>systems are essential to ensure that all revenue due to the Centre Manager is identified, collected, receipted and banked properly.</a:t>
            </a:r>
            <a:endParaRPr lang="en-ZA" dirty="0">
              <a:latin typeface="Arial Narrow" panose="020B0606020202030204" pitchFamily="34" charset="0"/>
            </a:endParaRPr>
          </a:p>
          <a:p>
            <a:r>
              <a:rPr lang="en-US" dirty="0">
                <a:latin typeface="Arial Narrow" panose="020B0606020202030204" pitchFamily="34" charset="0"/>
              </a:rPr>
              <a:t> </a:t>
            </a:r>
            <a:endParaRPr lang="en-ZA" dirty="0">
              <a:latin typeface="Arial Narrow" panose="020B0606020202030204" pitchFamily="34" charset="0"/>
            </a:endParaRPr>
          </a:p>
          <a:p>
            <a:pPr lvl="0"/>
            <a:r>
              <a:rPr lang="en-US" dirty="0">
                <a:latin typeface="Arial Narrow" panose="020B0606020202030204" pitchFamily="34" charset="0"/>
              </a:rPr>
              <a:t>The following are exemplary sources of revenue for a school:</a:t>
            </a:r>
            <a:endParaRPr lang="en-ZA" dirty="0">
              <a:latin typeface="Arial Narrow" panose="020B0606020202030204" pitchFamily="34" charset="0"/>
            </a:endParaRPr>
          </a:p>
          <a:p>
            <a:r>
              <a:rPr lang="en-US"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US" dirty="0">
                <a:latin typeface="Arial Narrow" panose="020B0606020202030204" pitchFamily="34" charset="0"/>
              </a:rPr>
              <a:t>School Fees</a:t>
            </a:r>
            <a:endParaRPr lang="en-ZA" dirty="0">
              <a:latin typeface="Arial Narrow" panose="020B0606020202030204" pitchFamily="34" charset="0"/>
            </a:endParaRPr>
          </a:p>
          <a:p>
            <a:pPr marL="285750" lvl="0" indent="-285750">
              <a:buFont typeface="Arial" panose="020B0604020202020204" pitchFamily="34" charset="0"/>
              <a:buChar char="•"/>
            </a:pPr>
            <a:r>
              <a:rPr lang="en-US" dirty="0">
                <a:latin typeface="Arial Narrow" panose="020B0606020202030204" pitchFamily="34" charset="0"/>
              </a:rPr>
              <a:t>Cash donations received</a:t>
            </a:r>
            <a:endParaRPr lang="en-ZA" dirty="0">
              <a:latin typeface="Arial Narrow" panose="020B0606020202030204" pitchFamily="34" charset="0"/>
            </a:endParaRPr>
          </a:p>
          <a:p>
            <a:pPr marL="285750" lvl="0" indent="-285750">
              <a:buFont typeface="Arial" panose="020B0604020202020204" pitchFamily="34" charset="0"/>
              <a:buChar char="•"/>
            </a:pPr>
            <a:r>
              <a:rPr lang="en-US" dirty="0">
                <a:latin typeface="Arial Narrow" panose="020B0606020202030204" pitchFamily="34" charset="0"/>
              </a:rPr>
              <a:t>Specified fundraising activities</a:t>
            </a:r>
            <a:endParaRPr lang="en-ZA" dirty="0">
              <a:latin typeface="Arial Narrow" panose="020B0606020202030204" pitchFamily="34" charset="0"/>
            </a:endParaRPr>
          </a:p>
          <a:p>
            <a:pPr marL="285750" lvl="0" indent="-285750">
              <a:buFont typeface="Arial" panose="020B0604020202020204" pitchFamily="34" charset="0"/>
              <a:buChar char="•"/>
            </a:pPr>
            <a:r>
              <a:rPr lang="en-US" dirty="0">
                <a:latin typeface="Arial Narrow" panose="020B0606020202030204" pitchFamily="34" charset="0"/>
              </a:rPr>
              <a:t>Assets Disposal </a:t>
            </a:r>
            <a:endParaRPr lang="en-ZA" dirty="0">
              <a:latin typeface="Arial Narrow" panose="020B0606020202030204" pitchFamily="34" charset="0"/>
            </a:endParaRPr>
          </a:p>
          <a:p>
            <a:r>
              <a:rPr lang="en-ZA" dirty="0"/>
              <a:t> </a:t>
            </a:r>
          </a:p>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522558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18.  </a:t>
            </a:r>
            <a:r>
              <a:rPr lang="en-US" b="1" dirty="0" smtClean="0">
                <a:solidFill>
                  <a:prstClr val="black"/>
                </a:solidFill>
                <a:latin typeface="Arial Narrow" panose="020B0606020202030204" pitchFamily="34" charset="0"/>
                <a:cs typeface="Arial" panose="020B0604020202020204" pitchFamily="34" charset="0"/>
              </a:rPr>
              <a:t>RECORDS MANAGEMENT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37</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5047536"/>
          </a:xfrm>
          <a:prstGeom prst="rect">
            <a:avLst/>
          </a:prstGeom>
        </p:spPr>
        <p:txBody>
          <a:bodyPr wrap="square">
            <a:spAutoFit/>
          </a:bodyPr>
          <a:lstStyle/>
          <a:p>
            <a:r>
              <a:rPr lang="en-ZA" b="1" dirty="0">
                <a:latin typeface="Arial Narrow" panose="020B0606020202030204" pitchFamily="34" charset="0"/>
              </a:rPr>
              <a:t>What records must ECD Centres keep</a:t>
            </a:r>
            <a:r>
              <a:rPr lang="en-ZA" b="1" dirty="0" smtClean="0">
                <a:latin typeface="Arial Narrow" panose="020B0606020202030204" pitchFamily="34" charset="0"/>
              </a:rPr>
              <a:t>?</a:t>
            </a:r>
          </a:p>
          <a:p>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ALL ECD Centres must keep records of income (what they earn) and expenditure (what they spend) related to the subsidy. </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This includes expenditure vouchers, invoices and receipts. This is important in case the DOE chooses to audit the programme. Emerging ECD Centres have to record the income and expenditure in a prescribed way on a form that is attached to the SLA.</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 All other ECD Centres must create a separate cost centre within their formal accounting systems where income and spending is recorded.</a:t>
            </a:r>
          </a:p>
          <a:p>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Additionally, ALL ECD Centres must keep a register of child attendance. At the end of every month, they need to add up all of the days on which children attended the programme.</a:t>
            </a:r>
          </a:p>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pic>
        <p:nvPicPr>
          <p:cNvPr id="12" name="Picture 11" descr="See the source ima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246" y="4712335"/>
            <a:ext cx="1530350" cy="1383665"/>
          </a:xfrm>
          <a:prstGeom prst="rect">
            <a:avLst/>
          </a:prstGeom>
          <a:noFill/>
          <a:ln>
            <a:noFill/>
          </a:ln>
        </p:spPr>
      </p:pic>
      <p:sp>
        <p:nvSpPr>
          <p:cNvPr id="13" name="Rounded Rectangle 12"/>
          <p:cNvSpPr/>
          <p:nvPr/>
        </p:nvSpPr>
        <p:spPr>
          <a:xfrm>
            <a:off x="3393738" y="4719549"/>
            <a:ext cx="4761815" cy="1050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ZA" sz="2000" dirty="0">
                <a:solidFill>
                  <a:srgbClr val="002060"/>
                </a:solidFill>
                <a:effectLst/>
                <a:latin typeface="Arial" panose="020B0604020202020204" pitchFamily="34" charset="0"/>
                <a:ea typeface="Calibri" panose="020F0502020204030204" pitchFamily="34" charset="0"/>
              </a:rPr>
              <a:t>ECD programmes should retain their records for a period of three years.</a:t>
            </a:r>
            <a:endParaRPr lang="en-ZA" sz="2000" dirty="0">
              <a:solidFill>
                <a:srgbClr val="555655"/>
              </a:solidFill>
              <a:effectLst/>
              <a:ea typeface="Calibri" panose="020F0502020204030204" pitchFamily="34" charset="0"/>
            </a:endParaRPr>
          </a:p>
        </p:txBody>
      </p:sp>
    </p:spTree>
    <p:extLst>
      <p:ext uri="{BB962C8B-B14F-4D97-AF65-F5344CB8AC3E}">
        <p14:creationId xmlns:p14="http://schemas.microsoft.com/office/powerpoint/2010/main" val="1399486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a:t>
            </a:r>
            <a:r>
              <a:rPr lang="en-US" b="1" dirty="0" smtClean="0">
                <a:solidFill>
                  <a:prstClr val="black"/>
                </a:solidFill>
                <a:latin typeface="Arial Narrow" panose="020B0606020202030204" pitchFamily="34" charset="0"/>
                <a:cs typeface="Arial" panose="020B0604020202020204" pitchFamily="34" charset="0"/>
              </a:rPr>
              <a:t>REPORTING.</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38</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1446550"/>
          </a:xfrm>
          <a:prstGeom prst="rect">
            <a:avLst/>
          </a:prstGeom>
        </p:spPr>
        <p:txBody>
          <a:bodyPr wrap="square">
            <a:spAutoFit/>
          </a:bodyPr>
          <a:lstStyle/>
          <a:p>
            <a:r>
              <a:rPr lang="en-ZA" b="1" dirty="0">
                <a:latin typeface="Arial Narrow" panose="020B0606020202030204" pitchFamily="34" charset="0"/>
              </a:rPr>
              <a:t>HOW DO ECD PROGRAMMES NEED TO REPORT ON SPENDING SUBSIDIES?</a:t>
            </a:r>
            <a:endParaRPr lang="en-ZA" dirty="0">
              <a:latin typeface="Arial Narrow" panose="020B0606020202030204" pitchFamily="34" charset="0"/>
            </a:endParaRPr>
          </a:p>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pic>
        <p:nvPicPr>
          <p:cNvPr id="12" name="Picture 11"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30" y="1076932"/>
            <a:ext cx="2711450" cy="1243965"/>
          </a:xfrm>
          <a:prstGeom prst="rect">
            <a:avLst/>
          </a:prstGeom>
          <a:noFill/>
          <a:ln>
            <a:noFill/>
          </a:ln>
        </p:spPr>
      </p:pic>
      <p:sp>
        <p:nvSpPr>
          <p:cNvPr id="6" name="Rectangle 5"/>
          <p:cNvSpPr/>
          <p:nvPr/>
        </p:nvSpPr>
        <p:spPr>
          <a:xfrm>
            <a:off x="304800" y="2168671"/>
            <a:ext cx="8686800" cy="4621265"/>
          </a:xfrm>
          <a:prstGeom prst="rect">
            <a:avLst/>
          </a:prstGeom>
        </p:spPr>
        <p:txBody>
          <a:bodyPr wrap="square">
            <a:spAutoFit/>
          </a:bodyPr>
          <a:lstStyle/>
          <a:p>
            <a:pPr marL="342900" lvl="0" indent="-342900" algn="just">
              <a:lnSpc>
                <a:spcPct val="105000"/>
              </a:lnSpc>
              <a:spcAft>
                <a:spcPts val="0"/>
              </a:spcAft>
              <a:buFont typeface="Symbol" panose="05050102010706020507" pitchFamily="18" charset="2"/>
              <a:buChar char=""/>
            </a:pPr>
            <a:r>
              <a:rPr lang="en-ZA" dirty="0">
                <a:latin typeface="Arial Narrow" panose="020B0606020202030204" pitchFamily="34" charset="0"/>
                <a:ea typeface="Calibri" panose="020F0502020204030204" pitchFamily="34" charset="0"/>
              </a:rPr>
              <a:t>All subsidised ECD programmes must account for how they have spent the public funds they have received. </a:t>
            </a:r>
            <a:endParaRPr lang="en-ZA" dirty="0" smtClean="0">
              <a:latin typeface="Arial Narrow" panose="020B0606020202030204" pitchFamily="34" charset="0"/>
              <a:ea typeface="Calibri" panose="020F0502020204030204" pitchFamily="34" charset="0"/>
            </a:endParaRPr>
          </a:p>
          <a:p>
            <a:pPr marL="342900" lvl="0" indent="-342900" algn="just">
              <a:lnSpc>
                <a:spcPct val="105000"/>
              </a:lnSpc>
              <a:spcAft>
                <a:spcPts val="0"/>
              </a:spcAft>
              <a:buFont typeface="Symbol" panose="05050102010706020507" pitchFamily="18" charset="2"/>
              <a:buChar char=""/>
            </a:pPr>
            <a:endParaRPr lang="en-US" dirty="0">
              <a:latin typeface="Arial Narrow" panose="020B0606020202030204" pitchFamily="34" charset="0"/>
              <a:ea typeface="Calibri" panose="020F0502020204030204" pitchFamily="34" charset="0"/>
            </a:endParaRPr>
          </a:p>
          <a:p>
            <a:pPr lvl="0" algn="just">
              <a:lnSpc>
                <a:spcPct val="105000"/>
              </a:lnSpc>
              <a:spcAft>
                <a:spcPts val="0"/>
              </a:spcAft>
            </a:pPr>
            <a:r>
              <a:rPr lang="en-US" b="1" dirty="0" smtClean="0">
                <a:latin typeface="Arial Narrow" panose="020B0606020202030204" pitchFamily="34" charset="0"/>
                <a:ea typeface="Calibri" panose="020F0502020204030204" pitchFamily="34" charset="0"/>
              </a:rPr>
              <a:t>WRITTEN ASSURANCE</a:t>
            </a:r>
          </a:p>
          <a:p>
            <a:pPr lvl="0" algn="just">
              <a:lnSpc>
                <a:spcPct val="105000"/>
              </a:lnSpc>
              <a:spcAft>
                <a:spcPts val="0"/>
              </a:spcAft>
            </a:pPr>
            <a:endParaRPr lang="en-US" b="1" dirty="0">
              <a:latin typeface="Arial Narrow" panose="020B0606020202030204" pitchFamily="34" charset="0"/>
              <a:ea typeface="Calibri" panose="020F0502020204030204" pitchFamily="34" charset="0"/>
            </a:endParaRPr>
          </a:p>
          <a:p>
            <a:pPr marL="285750" lvl="0" indent="-285750">
              <a:buFont typeface="Arial" panose="020B0604020202020204" pitchFamily="34" charset="0"/>
              <a:buChar char="•"/>
            </a:pPr>
            <a:r>
              <a:rPr lang="en-ZA" b="1" i="1" dirty="0"/>
              <a:t>Treasury Regulation 8.4.1</a:t>
            </a:r>
            <a:r>
              <a:rPr lang="en-ZA" i="1" dirty="0"/>
              <a:t>, that states that “the Accounting Officer must maintain appropriate measures to ensure that transfers and subsidies to entities are applied for the intended purposes”. Such measure may include:</a:t>
            </a:r>
            <a:endParaRPr lang="en-ZA" dirty="0"/>
          </a:p>
          <a:p>
            <a:pPr marL="285750" lvl="0" indent="-285750">
              <a:buFont typeface="Arial" panose="020B0604020202020204" pitchFamily="34" charset="0"/>
              <a:buChar char="•"/>
            </a:pPr>
            <a:r>
              <a:rPr lang="en-ZA" i="1" dirty="0"/>
              <a:t>Regular reporting procedures. </a:t>
            </a:r>
            <a:endParaRPr lang="en-ZA" dirty="0"/>
          </a:p>
          <a:p>
            <a:pPr marL="285750" lvl="0" indent="-285750">
              <a:buFont typeface="Arial" panose="020B0604020202020204" pitchFamily="34" charset="0"/>
              <a:buChar char="•"/>
            </a:pPr>
            <a:r>
              <a:rPr lang="en-ZA" i="1" dirty="0"/>
              <a:t>Internal and external audit requirements and submission of audited statements. (includes AG Report)</a:t>
            </a:r>
            <a:endParaRPr lang="en-ZA" dirty="0"/>
          </a:p>
          <a:p>
            <a:pPr marL="285750" lvl="0" indent="-285750">
              <a:buFont typeface="Arial" panose="020B0604020202020204" pitchFamily="34" charset="0"/>
              <a:buChar char="•"/>
            </a:pPr>
            <a:r>
              <a:rPr lang="en-ZA" i="1" dirty="0"/>
              <a:t>Regular monitoring procedures.</a:t>
            </a:r>
            <a:endParaRPr lang="en-ZA" dirty="0"/>
          </a:p>
          <a:p>
            <a:pPr marL="285750" lvl="0" indent="-285750">
              <a:buFont typeface="Arial" panose="020B0604020202020204" pitchFamily="34" charset="0"/>
              <a:buChar char="•"/>
            </a:pPr>
            <a:r>
              <a:rPr lang="en-ZA" i="1" dirty="0"/>
              <a:t>Any other control measure deemed necessary.</a:t>
            </a:r>
            <a:endParaRPr lang="en-ZA" dirty="0"/>
          </a:p>
          <a:p>
            <a:r>
              <a:rPr lang="en-ZA" i="1" dirty="0"/>
              <a:t> </a:t>
            </a:r>
            <a:endParaRPr lang="en-ZA" dirty="0"/>
          </a:p>
          <a:p>
            <a:pPr lvl="0" algn="just">
              <a:lnSpc>
                <a:spcPct val="105000"/>
              </a:lnSpc>
              <a:spcAft>
                <a:spcPts val="0"/>
              </a:spcAft>
            </a:pPr>
            <a:endParaRPr lang="en-ZA" dirty="0">
              <a:latin typeface="Arial Narrow" panose="020B0606020202030204" pitchFamily="34" charset="0"/>
              <a:ea typeface="Calibri" panose="020F0502020204030204" pitchFamily="34" charset="0"/>
            </a:endParaRPr>
          </a:p>
          <a:p>
            <a:pPr marL="582295" indent="-6350" algn="just">
              <a:lnSpc>
                <a:spcPct val="105000"/>
              </a:lnSpc>
              <a:spcAft>
                <a:spcPts val="830"/>
              </a:spcAft>
            </a:pPr>
            <a:r>
              <a:rPr lang="en-ZA" b="1" dirty="0">
                <a:latin typeface="Arial Narrow" panose="020B0606020202030204" pitchFamily="34" charset="0"/>
                <a:ea typeface="Calibri" panose="020F0502020204030204" pitchFamily="34" charset="0"/>
              </a:rPr>
              <a:t> </a:t>
            </a:r>
          </a:p>
        </p:txBody>
      </p:sp>
    </p:spTree>
    <p:extLst>
      <p:ext uri="{BB962C8B-B14F-4D97-AF65-F5344CB8AC3E}">
        <p14:creationId xmlns:p14="http://schemas.microsoft.com/office/powerpoint/2010/main" val="1988687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a:t>
            </a:r>
            <a:r>
              <a:rPr lang="en-US" b="1" dirty="0" smtClean="0">
                <a:solidFill>
                  <a:prstClr val="black"/>
                </a:solidFill>
                <a:latin typeface="Arial Narrow" panose="020B0606020202030204" pitchFamily="34" charset="0"/>
                <a:cs typeface="Arial" panose="020B0604020202020204" pitchFamily="34" charset="0"/>
              </a:rPr>
              <a:t>REPORTING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39</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4770537"/>
          </a:xfrm>
          <a:prstGeom prst="rect">
            <a:avLst/>
          </a:prstGeom>
        </p:spPr>
        <p:txBody>
          <a:bodyPr wrap="square">
            <a:spAutoFit/>
          </a:bodyPr>
          <a:lstStyle/>
          <a:p>
            <a:pPr lvl="0"/>
            <a:r>
              <a:rPr lang="en-ZA" dirty="0">
                <a:latin typeface="Arial Narrow" panose="020B0606020202030204" pitchFamily="34" charset="0"/>
              </a:rPr>
              <a:t>According to the regulation, an Accounting Officer (HOD) may withhold transfers and subsidies to an entity is he or she satisfied that;</a:t>
            </a:r>
          </a:p>
          <a:p>
            <a:r>
              <a:rPr lang="en-ZA" dirty="0">
                <a:latin typeface="Arial Narrow" panose="020B0606020202030204" pitchFamily="34" charset="0"/>
              </a:rPr>
              <a:t> </a:t>
            </a:r>
          </a:p>
          <a:p>
            <a:pPr marL="285750" lvl="0" indent="-285750">
              <a:buFont typeface="Arial" panose="020B0604020202020204" pitchFamily="34" charset="0"/>
              <a:buChar char="•"/>
            </a:pPr>
            <a:r>
              <a:rPr lang="en-ZA" dirty="0">
                <a:latin typeface="Arial Narrow" panose="020B0606020202030204" pitchFamily="34" charset="0"/>
              </a:rPr>
              <a:t>Conditions attached to the transfers and subsidies have not been complied with,</a:t>
            </a:r>
          </a:p>
          <a:p>
            <a:pPr marL="285750" lvl="0" indent="-285750">
              <a:buFont typeface="Arial" panose="020B0604020202020204" pitchFamily="34" charset="0"/>
              <a:buChar char="•"/>
            </a:pPr>
            <a:r>
              <a:rPr lang="en-ZA" dirty="0">
                <a:latin typeface="Arial Narrow" panose="020B0606020202030204" pitchFamily="34" charset="0"/>
              </a:rPr>
              <a:t>Financial assistance is no-longer required</a:t>
            </a:r>
          </a:p>
          <a:p>
            <a:pPr marL="285750" lvl="0" indent="-285750">
              <a:buFont typeface="Arial" panose="020B0604020202020204" pitchFamily="34" charset="0"/>
              <a:buChar char="•"/>
            </a:pPr>
            <a:r>
              <a:rPr lang="en-ZA" dirty="0">
                <a:latin typeface="Arial Narrow" panose="020B0606020202030204" pitchFamily="34" charset="0"/>
              </a:rPr>
              <a:t>The agreed objectives have not been attained; and</a:t>
            </a:r>
          </a:p>
          <a:p>
            <a:pPr marL="285750" lvl="0" indent="-285750">
              <a:buFont typeface="Arial" panose="020B0604020202020204" pitchFamily="34" charset="0"/>
              <a:buChar char="•"/>
            </a:pPr>
            <a:r>
              <a:rPr lang="en-ZA" dirty="0">
                <a:latin typeface="Arial Narrow" panose="020B0606020202030204" pitchFamily="34" charset="0"/>
              </a:rPr>
              <a:t>The transfer and subsidy does not provide value for money in relation to its purpose or objectives.</a:t>
            </a:r>
          </a:p>
          <a:p>
            <a:r>
              <a:rPr lang="en-ZA" dirty="0">
                <a:latin typeface="Arial Narrow" panose="020B0606020202030204" pitchFamily="34" charset="0"/>
              </a:rPr>
              <a:t> </a:t>
            </a:r>
          </a:p>
          <a:p>
            <a:pPr lvl="0"/>
            <a:r>
              <a:rPr lang="en-ZA" dirty="0">
                <a:latin typeface="Arial Narrow" panose="020B0606020202030204" pitchFamily="34" charset="0"/>
              </a:rPr>
              <a:t>The Accounting Officer (H.O.D) will obtain the Certificate of Written Assurance from the Public School as per the requirements of the financial reporting guidelines. </a:t>
            </a:r>
          </a:p>
          <a:p>
            <a:r>
              <a:rPr lang="en-ZA" dirty="0">
                <a:latin typeface="Arial Narrow" panose="020B0606020202030204" pitchFamily="34" charset="0"/>
              </a:rPr>
              <a:t> </a:t>
            </a:r>
          </a:p>
          <a:p>
            <a:r>
              <a:rPr lang="en-ZA" dirty="0"/>
              <a:t> </a:t>
            </a:r>
          </a:p>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02892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smtClean="0">
                <a:solidFill>
                  <a:prstClr val="black"/>
                </a:solidFill>
                <a:latin typeface="Arial Narrow" panose="020B0606020202030204" pitchFamily="34" charset="0"/>
                <a:cs typeface="Arial" panose="020B0604020202020204" pitchFamily="34" charset="0"/>
              </a:rPr>
              <a:t>2. BACKGROUND</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76431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endParaRPr lang="en-ZA" sz="1600" dirty="0">
              <a:latin typeface="Arial Narrow" panose="020B0606020202030204" pitchFamily="34" charset="0"/>
            </a:endParaRPr>
          </a:p>
        </p:txBody>
      </p:sp>
      <p:sp>
        <p:nvSpPr>
          <p:cNvPr id="5" name="Rectangle 4"/>
          <p:cNvSpPr/>
          <p:nvPr/>
        </p:nvSpPr>
        <p:spPr>
          <a:xfrm>
            <a:off x="648291" y="493334"/>
            <a:ext cx="8190909" cy="3293209"/>
          </a:xfrm>
          <a:prstGeom prst="rect">
            <a:avLst/>
          </a:prstGeom>
        </p:spPr>
        <p:txBody>
          <a:bodyPr wrap="square">
            <a:spAutoFit/>
          </a:bodyPr>
          <a:lstStyle/>
          <a:p>
            <a:pPr marL="285750" indent="-285750">
              <a:buFont typeface="Arial" panose="020B0604020202020204" pitchFamily="34" charset="0"/>
              <a:buChar char="•"/>
            </a:pPr>
            <a:r>
              <a:rPr lang="en-ZA" sz="1600" dirty="0">
                <a:latin typeface="Arial Narrow" panose="020B0606020202030204" pitchFamily="34" charset="0"/>
              </a:rPr>
              <a:t>The NIECDP (2015) clearly recognizes ECD as a “universal right and public good”. In line with this, it recognizes Government’s responsibility for “taking appropriate legislative, administrative and other measures necessary to secure the realisation of universal early childhood development rights of all children</a:t>
            </a:r>
            <a:r>
              <a:rPr lang="en-ZA" sz="1600" dirty="0" smtClean="0">
                <a:latin typeface="Arial Narrow" panose="020B0606020202030204" pitchFamily="34" charset="0"/>
              </a:rPr>
              <a:t>”.</a:t>
            </a:r>
          </a:p>
          <a:p>
            <a:endParaRPr lang="en-ZA" sz="1600" dirty="0" smtClean="0">
              <a:latin typeface="Arial Narrow" panose="020B0606020202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To give effect to the policy requirements, the subsidy reforms need to support an increase in the number of poor children accessing ECD services, until eventually all poor children have access </a:t>
            </a:r>
            <a:r>
              <a:rPr lang="en-ZA" sz="1600" dirty="0" smtClean="0">
                <a:latin typeface="Arial Narrow" panose="020B0606020202030204" pitchFamily="34" charset="0"/>
              </a:rPr>
              <a:t>( universal </a:t>
            </a:r>
            <a:r>
              <a:rPr lang="en-ZA" sz="1600" dirty="0">
                <a:latin typeface="Arial Narrow" panose="020B0606020202030204" pitchFamily="34" charset="0"/>
              </a:rPr>
              <a:t>access). The reforms also need to increase access in a fair way- this means that the poorest children should be subsidized </a:t>
            </a:r>
            <a:r>
              <a:rPr lang="en-ZA" sz="1600" dirty="0" smtClean="0">
                <a:latin typeface="Arial Narrow" panose="020B0606020202030204" pitchFamily="34" charset="0"/>
              </a:rPr>
              <a:t>first.</a:t>
            </a:r>
          </a:p>
          <a:p>
            <a:endParaRPr lang="en-ZA" sz="1600" dirty="0" smtClean="0">
              <a:latin typeface="Arial Narrow" panose="020B0606020202030204" pitchFamily="34" charset="0"/>
            </a:endParaRPr>
          </a:p>
          <a:p>
            <a:pPr marL="285750" indent="-285750">
              <a:buFont typeface="Arial" panose="020B0604020202020204" pitchFamily="34" charset="0"/>
              <a:buChar char="•"/>
            </a:pPr>
            <a:r>
              <a:rPr lang="en-ZA" sz="1600" dirty="0">
                <a:latin typeface="Arial Narrow" panose="020B0606020202030204" pitchFamily="34" charset="0"/>
              </a:rPr>
              <a:t>In order to achieve this, the reforms need to establish clear rules on how subsidies are awarded. The rules should include some flexibility because ECD services differ widely across the country. The differences are especially pronounced among ECD programmes that cater to the poorest </a:t>
            </a:r>
            <a:r>
              <a:rPr lang="en-ZA" sz="1600" dirty="0" smtClean="0">
                <a:latin typeface="Arial Narrow" panose="020B0606020202030204" pitchFamily="34" charset="0"/>
              </a:rPr>
              <a:t>children.</a:t>
            </a:r>
            <a:endParaRPr lang="en-ZA" sz="1600" dirty="0">
              <a:latin typeface="Arial Narrow" panose="020B0606020202030204" pitchFamily="34" charset="0"/>
            </a:endParaRPr>
          </a:p>
        </p:txBody>
      </p:sp>
    </p:spTree>
    <p:extLst>
      <p:ext uri="{BB962C8B-B14F-4D97-AF65-F5344CB8AC3E}">
        <p14:creationId xmlns:p14="http://schemas.microsoft.com/office/powerpoint/2010/main" val="2146278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REPORTING </a:t>
            </a:r>
            <a:r>
              <a:rPr lang="en-US" b="1" dirty="0" smtClean="0">
                <a:solidFill>
                  <a:prstClr val="black"/>
                </a:solidFill>
                <a:latin typeface="Arial Narrow" panose="020B0606020202030204" pitchFamily="34" charset="0"/>
                <a:cs typeface="Arial" panose="020B0604020202020204" pitchFamily="34" charset="0"/>
              </a:rPr>
              <a:t>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40</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1169551"/>
          </a:xfrm>
          <a:prstGeom prst="rect">
            <a:avLst/>
          </a:prstGeom>
        </p:spPr>
        <p:txBody>
          <a:bodyPr wrap="square">
            <a:spAutoFit/>
          </a:bodyPr>
          <a:lstStyle/>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
        <p:nvSpPr>
          <p:cNvPr id="6" name="Rectangle 5"/>
          <p:cNvSpPr/>
          <p:nvPr/>
        </p:nvSpPr>
        <p:spPr>
          <a:xfrm>
            <a:off x="396890" y="642487"/>
            <a:ext cx="8289910" cy="361894"/>
          </a:xfrm>
          <a:prstGeom prst="rect">
            <a:avLst/>
          </a:prstGeom>
        </p:spPr>
        <p:txBody>
          <a:bodyPr wrap="square">
            <a:spAutoFit/>
          </a:bodyPr>
          <a:lstStyle/>
          <a:p>
            <a:pPr marL="582295" indent="-6350" algn="just">
              <a:lnSpc>
                <a:spcPct val="105000"/>
              </a:lnSpc>
              <a:spcAft>
                <a:spcPts val="830"/>
              </a:spcAft>
            </a:pPr>
            <a:r>
              <a:rPr lang="en-ZA" b="1" dirty="0">
                <a:latin typeface="Arial Narrow" panose="020B0606020202030204" pitchFamily="34" charset="0"/>
                <a:ea typeface="Calibri" panose="020F0502020204030204" pitchFamily="34" charset="0"/>
              </a:rPr>
              <a:t>What must ECD programmes report on during the year?</a:t>
            </a:r>
            <a:endParaRPr lang="en-ZA" dirty="0">
              <a:latin typeface="Arial Narrow" panose="020B0606020202030204" pitchFamily="34" charset="0"/>
              <a:ea typeface="Calibri" panose="020F0502020204030204" pitchFamily="34" charset="0"/>
            </a:endParaRPr>
          </a:p>
        </p:txBody>
      </p:sp>
      <p:sp>
        <p:nvSpPr>
          <p:cNvPr id="12" name="Snip Single Corner Rectangle 11"/>
          <p:cNvSpPr/>
          <p:nvPr/>
        </p:nvSpPr>
        <p:spPr>
          <a:xfrm>
            <a:off x="638673" y="1246471"/>
            <a:ext cx="7393554" cy="1290402"/>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nSpc>
                <a:spcPct val="105000"/>
              </a:lnSpc>
              <a:spcAft>
                <a:spcPts val="830"/>
              </a:spcAft>
            </a:pPr>
            <a:r>
              <a:rPr lang="en-ZA" sz="1600" dirty="0">
                <a:solidFill>
                  <a:srgbClr val="002060"/>
                </a:solidFill>
                <a:effectLst/>
                <a:latin typeface="Arial" panose="020B0604020202020204" pitchFamily="34" charset="0"/>
                <a:ea typeface="Calibri" panose="020F0502020204030204" pitchFamily="34" charset="0"/>
              </a:rPr>
              <a:t>ECD Centres must submit financial and performance reports on the template provided by DOE, to the relevant programme manager of DOE within </a:t>
            </a:r>
            <a:r>
              <a:rPr lang="en-ZA" sz="1600" b="1" dirty="0">
                <a:solidFill>
                  <a:srgbClr val="002060"/>
                </a:solidFill>
                <a:effectLst/>
                <a:latin typeface="Arial" panose="020B0604020202020204" pitchFamily="34" charset="0"/>
                <a:ea typeface="Calibri" panose="020F0502020204030204" pitchFamily="34" charset="0"/>
              </a:rPr>
              <a:t>SEVEN (7) business days</a:t>
            </a:r>
            <a:r>
              <a:rPr lang="en-ZA" sz="1600" dirty="0">
                <a:solidFill>
                  <a:srgbClr val="002060"/>
                </a:solidFill>
                <a:effectLst/>
                <a:latin typeface="Arial" panose="020B0604020202020204" pitchFamily="34" charset="0"/>
                <a:ea typeface="Calibri" panose="020F0502020204030204" pitchFamily="34" charset="0"/>
              </a:rPr>
              <a:t> after the end of each quarter</a:t>
            </a:r>
            <a:r>
              <a:rPr lang="en-ZA" sz="1200" dirty="0">
                <a:solidFill>
                  <a:srgbClr val="002060"/>
                </a:solidFill>
                <a:effectLst/>
                <a:latin typeface="Arial" panose="020B0604020202020204" pitchFamily="34" charset="0"/>
                <a:ea typeface="Calibri" panose="020F0502020204030204" pitchFamily="34" charset="0"/>
              </a:rPr>
              <a:t>.</a:t>
            </a:r>
            <a:endParaRPr lang="en-ZA" sz="1200" dirty="0">
              <a:solidFill>
                <a:srgbClr val="555655"/>
              </a:solidFill>
              <a:effectLst/>
              <a:ea typeface="Calibri" panose="020F0502020204030204" pitchFamily="34" charset="0"/>
            </a:endParaRPr>
          </a:p>
        </p:txBody>
      </p:sp>
      <p:sp>
        <p:nvSpPr>
          <p:cNvPr id="13" name="Rectangle 12"/>
          <p:cNvSpPr/>
          <p:nvPr/>
        </p:nvSpPr>
        <p:spPr>
          <a:xfrm>
            <a:off x="774671" y="2994568"/>
            <a:ext cx="1327150" cy="83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200" b="1" dirty="0">
                <a:solidFill>
                  <a:srgbClr val="002060"/>
                </a:solidFill>
                <a:effectLst/>
                <a:latin typeface="Arial" panose="020B0604020202020204" pitchFamily="34" charset="0"/>
                <a:ea typeface="Calibri" panose="020F0502020204030204" pitchFamily="34" charset="0"/>
              </a:rPr>
              <a:t>June</a:t>
            </a:r>
            <a:endParaRPr lang="en-ZA" sz="1200" dirty="0">
              <a:solidFill>
                <a:srgbClr val="555655"/>
              </a:solidFill>
              <a:effectLst/>
              <a:ea typeface="Calibri" panose="020F0502020204030204" pitchFamily="34" charset="0"/>
            </a:endParaRPr>
          </a:p>
        </p:txBody>
      </p:sp>
      <p:sp>
        <p:nvSpPr>
          <p:cNvPr id="14" name="Rectangle 13"/>
          <p:cNvSpPr/>
          <p:nvPr/>
        </p:nvSpPr>
        <p:spPr>
          <a:xfrm>
            <a:off x="2819400" y="3040219"/>
            <a:ext cx="1327150" cy="812800"/>
          </a:xfrm>
          <a:prstGeom prst="rect">
            <a:avLst/>
          </a:prstGeom>
          <a:solidFill>
            <a:schemeClr val="bg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200" b="1" dirty="0">
                <a:solidFill>
                  <a:srgbClr val="002060"/>
                </a:solidFill>
                <a:effectLst/>
                <a:latin typeface="Arial" panose="020B0604020202020204" pitchFamily="34" charset="0"/>
                <a:ea typeface="Calibri" panose="020F0502020204030204" pitchFamily="34" charset="0"/>
              </a:rPr>
              <a:t>September</a:t>
            </a:r>
            <a:endParaRPr lang="en-ZA" sz="1200" dirty="0">
              <a:solidFill>
                <a:srgbClr val="555655"/>
              </a:solidFill>
              <a:effectLst/>
              <a:latin typeface="Calibri" panose="020F0502020204030204" pitchFamily="34" charset="0"/>
              <a:ea typeface="Calibri" panose="020F0502020204030204" pitchFamily="34" charset="0"/>
            </a:endParaRPr>
          </a:p>
        </p:txBody>
      </p:sp>
      <p:sp>
        <p:nvSpPr>
          <p:cNvPr id="15" name="Rectangle 14"/>
          <p:cNvSpPr/>
          <p:nvPr/>
        </p:nvSpPr>
        <p:spPr>
          <a:xfrm>
            <a:off x="4819884" y="3013618"/>
            <a:ext cx="1327150" cy="812800"/>
          </a:xfrm>
          <a:prstGeom prst="rect">
            <a:avLst/>
          </a:prstGeom>
          <a:solidFill>
            <a:schemeClr val="bg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nSpc>
                <a:spcPct val="105000"/>
              </a:lnSpc>
              <a:spcAft>
                <a:spcPts val="830"/>
              </a:spcAft>
            </a:pPr>
            <a:r>
              <a:rPr lang="en-US" sz="1200" dirty="0">
                <a:solidFill>
                  <a:srgbClr val="555655"/>
                </a:solidFill>
                <a:effectLst/>
                <a:latin typeface="Calibri" panose="020F0502020204030204" pitchFamily="34" charset="0"/>
                <a:ea typeface="Calibri" panose="020F0502020204030204" pitchFamily="34" charset="0"/>
              </a:rPr>
              <a:t>   </a:t>
            </a:r>
            <a:r>
              <a:rPr lang="en-US" sz="1200" b="1" dirty="0">
                <a:solidFill>
                  <a:srgbClr val="002060"/>
                </a:solidFill>
                <a:effectLst/>
                <a:latin typeface="Arial" panose="020B0604020202020204" pitchFamily="34" charset="0"/>
                <a:ea typeface="Calibri" panose="020F0502020204030204" pitchFamily="34" charset="0"/>
              </a:rPr>
              <a:t>December </a:t>
            </a:r>
            <a:endParaRPr lang="en-ZA" sz="1200" dirty="0">
              <a:solidFill>
                <a:srgbClr val="555655"/>
              </a:solidFill>
              <a:effectLst/>
              <a:latin typeface="Calibri" panose="020F0502020204030204" pitchFamily="34" charset="0"/>
              <a:ea typeface="Calibri" panose="020F0502020204030204" pitchFamily="34" charset="0"/>
            </a:endParaRPr>
          </a:p>
        </p:txBody>
      </p:sp>
      <p:sp>
        <p:nvSpPr>
          <p:cNvPr id="16" name="Rectangle 15"/>
          <p:cNvSpPr/>
          <p:nvPr/>
        </p:nvSpPr>
        <p:spPr>
          <a:xfrm>
            <a:off x="6709993" y="3013618"/>
            <a:ext cx="1327150" cy="812800"/>
          </a:xfrm>
          <a:prstGeom prst="rect">
            <a:avLst/>
          </a:prstGeom>
          <a:solidFill>
            <a:schemeClr val="bg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31445" indent="-6350" algn="ctr">
              <a:lnSpc>
                <a:spcPct val="105000"/>
              </a:lnSpc>
              <a:spcAft>
                <a:spcPts val="830"/>
              </a:spcAft>
            </a:pPr>
            <a:r>
              <a:rPr lang="en-US" sz="1200" b="1" dirty="0">
                <a:solidFill>
                  <a:srgbClr val="002060"/>
                </a:solidFill>
                <a:effectLst/>
                <a:latin typeface="Arial" panose="020B0604020202020204" pitchFamily="34" charset="0"/>
                <a:ea typeface="Calibri" panose="020F0502020204030204" pitchFamily="34" charset="0"/>
              </a:rPr>
              <a:t>March</a:t>
            </a:r>
            <a:endParaRPr lang="en-ZA" sz="1200" dirty="0">
              <a:solidFill>
                <a:srgbClr val="555655"/>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93848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435" y="507248"/>
            <a:ext cx="8450874" cy="46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22" y="5733937"/>
            <a:ext cx="1655885" cy="54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2497" y="5733938"/>
            <a:ext cx="1014046" cy="47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644088" y="1176818"/>
            <a:ext cx="7011866" cy="398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90" indent="-292190" eaLnBrk="0" hangingPunct="0">
              <a:spcBef>
                <a:spcPct val="20000"/>
              </a:spcBef>
            </a:pPr>
            <a:endParaRPr lang="en-GB" sz="2045" b="1" u="sng" dirty="0"/>
          </a:p>
          <a:p>
            <a:pPr marL="292190" indent="-292190" eaLnBrk="0" hangingPunct="0">
              <a:spcBef>
                <a:spcPct val="20000"/>
              </a:spcBef>
            </a:pPr>
            <a:endParaRPr lang="en-GB" sz="2045" u="sng" dirty="0"/>
          </a:p>
          <a:p>
            <a:pPr marL="292190" indent="-292190" eaLnBrk="0" hangingPunct="0">
              <a:spcBef>
                <a:spcPct val="20000"/>
              </a:spcBef>
            </a:pPr>
            <a:endParaRPr lang="en-GB" sz="2045" b="1" dirty="0"/>
          </a:p>
          <a:p>
            <a:pPr marL="292190" indent="-292190"/>
            <a:endParaRPr lang="en-GB" sz="1193" b="1" dirty="0"/>
          </a:p>
        </p:txBody>
      </p:sp>
      <p:sp>
        <p:nvSpPr>
          <p:cNvPr id="3" name="TextBox 2"/>
          <p:cNvSpPr txBox="1"/>
          <p:nvPr/>
        </p:nvSpPr>
        <p:spPr>
          <a:xfrm>
            <a:off x="347671" y="488885"/>
            <a:ext cx="8438400" cy="791627"/>
          </a:xfrm>
          <a:prstGeom prst="rect">
            <a:avLst/>
          </a:prstGeom>
          <a:noFill/>
        </p:spPr>
        <p:txBody>
          <a:bodyPr wrap="square">
            <a:spAutoFit/>
          </a:bodyPr>
          <a:lstStyle/>
          <a:p>
            <a:pPr marL="422041">
              <a:lnSpc>
                <a:spcPct val="107000"/>
              </a:lnSpc>
            </a:pPr>
            <a:r>
              <a:rPr lang="en-ZA" sz="1662" b="1"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19. REPORTING CONT.</a:t>
            </a:r>
            <a:endParaRPr lang="en-ZA" sz="1662"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22041">
              <a:lnSpc>
                <a:spcPct val="107000"/>
              </a:lnSpc>
            </a:pPr>
            <a:endParaRPr lang="en-ZA" sz="258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TextBox 14"/>
          <p:cNvSpPr txBox="1">
            <a:spLocks noChangeArrowheads="1"/>
          </p:cNvSpPr>
          <p:nvPr/>
        </p:nvSpPr>
        <p:spPr bwMode="auto">
          <a:xfrm>
            <a:off x="353908" y="1019311"/>
            <a:ext cx="8438400" cy="4374008"/>
          </a:xfrm>
          <a:prstGeom prst="rect">
            <a:avLst/>
          </a:prstGeom>
          <a:noFill/>
          <a:ln>
            <a:noFill/>
          </a:ln>
        </p:spPr>
        <p:txBody>
          <a:bodyPr wrap="square" lIns="77903" tIns="38952" rIns="77903" bIns="38952">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22041">
              <a:lnSpc>
                <a:spcPct val="107000"/>
              </a:lnSpc>
            </a:pPr>
            <a:r>
              <a:rPr lang="en-US" sz="1662" b="1" dirty="0" smtClean="0">
                <a:latin typeface="Arial Narrow" panose="020B0606020202030204" pitchFamily="34" charset="0"/>
                <a:ea typeface="Calibri" panose="020F0502020204030204" pitchFamily="34" charset="0"/>
                <a:cs typeface="Times New Roman" panose="02020603050405020304" pitchFamily="18" charset="0"/>
              </a:rPr>
              <a:t>DOCUMENTS TO BE SUBMITTED ON A QUARTERLY BASIS (ATTACHMENTS TO THE CLAIM)</a:t>
            </a:r>
            <a:endParaRPr lang="en-ZA" sz="1662" b="1" dirty="0">
              <a:latin typeface="Arial Narrow" panose="020B0606020202030204" pitchFamily="34" charset="0"/>
              <a:ea typeface="Calibri" panose="020F0502020204030204" pitchFamily="34" charset="0"/>
              <a:cs typeface="Times New Roman" panose="02020603050405020304" pitchFamily="18" charset="0"/>
            </a:endParaRP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Claim.</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3months bank statement.</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Minutes.</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Declaration (confirms subsidy received) </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Daily attendance registers (3months)</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List of subsidized (3months)</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Stipend registers (3months)</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CSD</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NPO certificate.</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Staff daily attendance registers (3months).</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Bas form.</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Signed parent income register. </a:t>
            </a:r>
          </a:p>
          <a:p>
            <a:pPr marL="316531" indent="-316531">
              <a:lnSpc>
                <a:spcPct val="107000"/>
              </a:lnSpc>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Claims are submitted in advance by the Organisation by the 7</a:t>
            </a:r>
            <a:r>
              <a:rPr lang="en-ZA" sz="1600" baseline="30000" dirty="0">
                <a:latin typeface="Arial Narrow" panose="020B0606020202030204" pitchFamily="34" charset="0"/>
                <a:ea typeface="Calibri" panose="020F0502020204030204" pitchFamily="34" charset="0"/>
                <a:cs typeface="Times New Roman" panose="02020603050405020304" pitchFamily="18" charset="0"/>
              </a:rPr>
              <a:t>th</a:t>
            </a:r>
            <a:r>
              <a:rPr lang="en-ZA" sz="1600" dirty="0">
                <a:latin typeface="Arial Narrow" panose="020B0606020202030204" pitchFamily="34" charset="0"/>
                <a:ea typeface="Calibri" panose="020F0502020204030204" pitchFamily="34" charset="0"/>
                <a:cs typeface="Times New Roman" panose="02020603050405020304" pitchFamily="18" charset="0"/>
              </a:rPr>
              <a:t> of the first month of the quarter.</a:t>
            </a:r>
          </a:p>
          <a:p>
            <a:pPr marL="316531" indent="-316531">
              <a:lnSpc>
                <a:spcPct val="107000"/>
              </a:lnSpc>
              <a:spcAft>
                <a:spcPts val="738"/>
              </a:spcAft>
              <a:buFont typeface="Symbol" panose="05050102010706020507" pitchFamily="18" charset="2"/>
              <a:buChar char=""/>
            </a:pPr>
            <a:r>
              <a:rPr lang="en-ZA" sz="1600" dirty="0">
                <a:latin typeface="Arial Narrow" panose="020B0606020202030204" pitchFamily="34" charset="0"/>
                <a:ea typeface="Calibri" panose="020F0502020204030204" pitchFamily="34" charset="0"/>
                <a:cs typeface="Times New Roman" panose="02020603050405020304" pitchFamily="18" charset="0"/>
              </a:rPr>
              <a:t>Officials should check the claim and submit to budget component of the dept.</a:t>
            </a:r>
          </a:p>
          <a:p>
            <a:pPr marL="0" indent="0">
              <a:lnSpc>
                <a:spcPct val="107000"/>
              </a:lnSpc>
            </a:pPr>
            <a:endParaRPr lang="en-US" sz="1600" dirty="0">
              <a:solidFill>
                <a:prstClr val="black"/>
              </a:solidFill>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3913629" y="5888921"/>
            <a:ext cx="1969477" cy="311112"/>
          </a:xfrm>
        </p:spPr>
        <p:txBody>
          <a:bodyPr/>
          <a:lstStyle/>
          <a:p>
            <a:pPr algn="ctr">
              <a:defRPr/>
            </a:pPr>
            <a:fld id="{CA7E9986-D8DC-4667-91AD-312CCA4D9EE3}" type="slidenum">
              <a:rPr lang="en-US" sz="1363">
                <a:solidFill>
                  <a:schemeClr val="tx1"/>
                </a:solidFill>
              </a:rPr>
              <a:pPr algn="ctr">
                <a:defRPr/>
              </a:pPr>
              <a:t>41</a:t>
            </a:fld>
            <a:endParaRPr lang="en-US" sz="1363" dirty="0">
              <a:solidFill>
                <a:schemeClr val="tx1"/>
              </a:solidFill>
            </a:endParaRPr>
          </a:p>
        </p:txBody>
      </p:sp>
    </p:spTree>
    <p:extLst>
      <p:ext uri="{BB962C8B-B14F-4D97-AF65-F5344CB8AC3E}">
        <p14:creationId xmlns:p14="http://schemas.microsoft.com/office/powerpoint/2010/main" val="405096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a:t>
            </a:r>
            <a:r>
              <a:rPr lang="en-US" b="1" dirty="0" smtClean="0">
                <a:solidFill>
                  <a:prstClr val="black"/>
                </a:solidFill>
                <a:latin typeface="Arial Narrow" panose="020B0606020202030204" pitchFamily="34" charset="0"/>
                <a:cs typeface="Arial" panose="020B0604020202020204" pitchFamily="34" charset="0"/>
              </a:rPr>
              <a:t>REPORTING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42</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5324535"/>
          </a:xfrm>
          <a:prstGeom prst="rect">
            <a:avLst/>
          </a:prstGeom>
        </p:spPr>
        <p:txBody>
          <a:bodyPr wrap="square">
            <a:spAutoFit/>
          </a:bodyPr>
          <a:lstStyle/>
          <a:p>
            <a:pPr lvl="0"/>
            <a:r>
              <a:rPr lang="en-US" b="1" dirty="0" smtClean="0">
                <a:latin typeface="Arial Narrow" panose="020B0606020202030204" pitchFamily="34" charset="0"/>
              </a:rPr>
              <a:t>DOCUMENTS TO BE SUBMITTED IN SIX MONTHS</a:t>
            </a:r>
          </a:p>
          <a:p>
            <a:pPr lvl="0"/>
            <a:endParaRPr lang="en-US" b="1" dirty="0">
              <a:latin typeface="Arial Narrow" panose="020B0606020202030204" pitchFamily="34" charset="0"/>
            </a:endParaRPr>
          </a:p>
          <a:p>
            <a:pPr lvl="0"/>
            <a:r>
              <a:rPr lang="en-US" dirty="0" smtClean="0">
                <a:latin typeface="Arial Narrow" panose="020B0606020202030204" pitchFamily="34" charset="0"/>
              </a:rPr>
              <a:t>Only the six (6) months progress report from April –September each year.</a:t>
            </a:r>
          </a:p>
          <a:p>
            <a:pPr lvl="0"/>
            <a:endParaRPr lang="en-US" dirty="0">
              <a:latin typeface="Arial Narrow" panose="020B0606020202030204" pitchFamily="34" charset="0"/>
            </a:endParaRPr>
          </a:p>
          <a:p>
            <a:pPr lvl="0"/>
            <a:r>
              <a:rPr lang="en-US" dirty="0" smtClean="0">
                <a:latin typeface="Arial Narrow" panose="020B0606020202030204" pitchFamily="34" charset="0"/>
              </a:rPr>
              <a:t>Submission date  </a:t>
            </a:r>
            <a:r>
              <a:rPr lang="en-US" b="1" dirty="0" smtClean="0">
                <a:solidFill>
                  <a:srgbClr val="FF0000"/>
                </a:solidFill>
                <a:latin typeface="Arial Narrow" panose="020B0606020202030204" pitchFamily="34" charset="0"/>
              </a:rPr>
              <a:t>15 October</a:t>
            </a:r>
          </a:p>
          <a:p>
            <a:pPr lvl="0"/>
            <a:endParaRPr lang="en-US" b="1" dirty="0" smtClean="0">
              <a:solidFill>
                <a:srgbClr val="FF0000"/>
              </a:solidFill>
              <a:latin typeface="Arial Narrow" panose="020B0606020202030204" pitchFamily="34" charset="0"/>
            </a:endParaRPr>
          </a:p>
          <a:p>
            <a:pPr lvl="0"/>
            <a:endParaRPr lang="en-US" b="1" dirty="0">
              <a:latin typeface="Arial Narrow" panose="020B0606020202030204" pitchFamily="34" charset="0"/>
            </a:endParaRPr>
          </a:p>
          <a:p>
            <a:pPr lvl="0"/>
            <a:r>
              <a:rPr lang="en-US" dirty="0" smtClean="0">
                <a:latin typeface="Arial Narrow" panose="020B0606020202030204" pitchFamily="34" charset="0"/>
              </a:rPr>
              <a:t>Submission date for October –March is </a:t>
            </a:r>
            <a:r>
              <a:rPr lang="en-US" b="1" dirty="0" smtClean="0">
                <a:solidFill>
                  <a:srgbClr val="FF0000"/>
                </a:solidFill>
                <a:latin typeface="Arial Narrow" panose="020B0606020202030204" pitchFamily="34" charset="0"/>
              </a:rPr>
              <a:t>15 April</a:t>
            </a:r>
            <a:endParaRPr lang="en-ZA" b="1" dirty="0">
              <a:solidFill>
                <a:srgbClr val="FF0000"/>
              </a:solidFill>
              <a:latin typeface="Arial Narrow" panose="020B0606020202030204" pitchFamily="34" charset="0"/>
            </a:endParaRPr>
          </a:p>
          <a:p>
            <a:r>
              <a:rPr lang="en-ZA" dirty="0">
                <a:latin typeface="Arial Narrow" panose="020B0606020202030204" pitchFamily="34" charset="0"/>
              </a:rPr>
              <a:t> </a:t>
            </a:r>
          </a:p>
          <a:p>
            <a:endParaRPr lang="en-ZA" dirty="0">
              <a:latin typeface="Arial Narrow" panose="020B0606020202030204" pitchFamily="34" charset="0"/>
            </a:endParaRPr>
          </a:p>
          <a:p>
            <a:r>
              <a:rPr lang="en-US" dirty="0" smtClean="0">
                <a:latin typeface="Arial Narrow" panose="020B0606020202030204" pitchFamily="34" charset="0"/>
              </a:rPr>
              <a:t>The purpose for the submission of the progress report is to evaluate the achievements made by the Centre as planned in the business plan submitted when requesting funding.</a:t>
            </a:r>
          </a:p>
          <a:p>
            <a:endParaRPr lang="en-US" dirty="0">
              <a:latin typeface="Arial Narrow" panose="020B0606020202030204" pitchFamily="34" charset="0"/>
            </a:endParaRPr>
          </a:p>
          <a:p>
            <a:r>
              <a:rPr lang="en-US" dirty="0" smtClean="0">
                <a:latin typeface="Arial Narrow" panose="020B0606020202030204" pitchFamily="34" charset="0"/>
              </a:rPr>
              <a:t>This will also assist the panel members to assess the Centre’s and progress made with a view to recommend the Centre for funding.</a:t>
            </a:r>
          </a:p>
          <a:p>
            <a:endParaRPr lang="en-US" dirty="0">
              <a:latin typeface="Arial Narrow" panose="020B0606020202030204" pitchFamily="34" charset="0"/>
            </a:endParaRPr>
          </a:p>
          <a:p>
            <a:r>
              <a:rPr lang="en-US" dirty="0" smtClean="0">
                <a:latin typeface="Arial Narrow" panose="020B0606020202030204" pitchFamily="34" charset="0"/>
              </a:rPr>
              <a:t>NB: Non Submission will result to non-compliance and the Centre will not  recommended for funding.</a:t>
            </a:r>
            <a:endParaRPr lang="en-ZA" dirty="0">
              <a:latin typeface="Arial Narrow" panose="020B0606020202030204" pitchFamily="34" charset="0"/>
            </a:endParaRP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979438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a:t>
            </a:r>
            <a:r>
              <a:rPr lang="en-US" b="1" dirty="0" smtClean="0">
                <a:solidFill>
                  <a:prstClr val="black"/>
                </a:solidFill>
                <a:latin typeface="Arial Narrow" panose="020B0606020202030204" pitchFamily="34" charset="0"/>
                <a:cs typeface="Arial" panose="020B0604020202020204" pitchFamily="34" charset="0"/>
              </a:rPr>
              <a:t>REPORTING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43</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532318" y="461379"/>
            <a:ext cx="8323854" cy="2862322"/>
          </a:xfrm>
          <a:prstGeom prst="rect">
            <a:avLst/>
          </a:prstGeom>
        </p:spPr>
        <p:txBody>
          <a:bodyPr wrap="square">
            <a:spAutoFit/>
          </a:bodyPr>
          <a:lstStyle/>
          <a:p>
            <a:pPr lvl="0"/>
            <a:r>
              <a:rPr lang="en-US" b="1" dirty="0" smtClean="0">
                <a:latin typeface="Arial Narrow" panose="020B0606020202030204" pitchFamily="34" charset="0"/>
              </a:rPr>
              <a:t>DOCUMENTS TO BE SUBMITTED ANNUALLY</a:t>
            </a:r>
          </a:p>
          <a:p>
            <a:pPr lvl="0"/>
            <a:endParaRPr lang="en-US" b="1" dirty="0">
              <a:latin typeface="Arial Narrow" panose="020B0606020202030204" pitchFamily="34" charset="0"/>
            </a:endParaRPr>
          </a:p>
          <a:p>
            <a:pPr marL="285750" lvl="0" indent="-285750">
              <a:buFont typeface="Arial" panose="020B0604020202020204" pitchFamily="34" charset="0"/>
              <a:buChar char="•"/>
            </a:pPr>
            <a:r>
              <a:rPr lang="en-US" b="1" dirty="0" smtClean="0">
                <a:latin typeface="Arial Narrow" panose="020B0606020202030204" pitchFamily="34" charset="0"/>
              </a:rPr>
              <a:t>Annual report/ Narrative report</a:t>
            </a:r>
          </a:p>
          <a:p>
            <a:pPr lvl="0"/>
            <a:r>
              <a:rPr lang="en-US" dirty="0" smtClean="0">
                <a:latin typeface="Arial Narrow" panose="020B0606020202030204" pitchFamily="34" charset="0"/>
              </a:rPr>
              <a:t>To be submitted at the District office</a:t>
            </a:r>
          </a:p>
          <a:p>
            <a:pPr lvl="0"/>
            <a:endParaRPr lang="en-US" dirty="0">
              <a:latin typeface="Arial Narrow" panose="020B0606020202030204" pitchFamily="34" charset="0"/>
            </a:endParaRPr>
          </a:p>
          <a:p>
            <a:pPr marL="285750" lvl="0" indent="-285750">
              <a:buFont typeface="Arial" panose="020B0604020202020204" pitchFamily="34" charset="0"/>
              <a:buChar char="•"/>
            </a:pPr>
            <a:r>
              <a:rPr lang="en-US" b="1" dirty="0" smtClean="0">
                <a:latin typeface="Arial Narrow" panose="020B0606020202030204" pitchFamily="34" charset="0"/>
              </a:rPr>
              <a:t>Administration Forms</a:t>
            </a:r>
          </a:p>
          <a:p>
            <a:pPr lvl="0"/>
            <a:r>
              <a:rPr lang="en-US" dirty="0" smtClean="0">
                <a:latin typeface="Arial Narrow" panose="020B0606020202030204" pitchFamily="34" charset="0"/>
              </a:rPr>
              <a:t>From parents with attached declaration forms from parents whose children are in need of a subsidy with proof of income from parents who are earning less than R3500 per month</a:t>
            </a:r>
          </a:p>
          <a:p>
            <a:pPr marL="285750" lvl="0" indent="-285750">
              <a:buFont typeface="Arial" panose="020B0604020202020204" pitchFamily="34" charset="0"/>
              <a:buChar char="•"/>
            </a:pPr>
            <a:endParaRPr lang="en-US" b="1" dirty="0" smtClean="0">
              <a:latin typeface="Arial Narrow" panose="020B0606020202030204" pitchFamily="34" charset="0"/>
            </a:endParaRPr>
          </a:p>
          <a:p>
            <a:pPr lvl="0"/>
            <a:endParaRPr lang="en-US" b="1" dirty="0">
              <a:latin typeface="Arial Narrow" panose="020B0606020202030204" pitchFamily="34" charset="0"/>
            </a:endParaRPr>
          </a:p>
        </p:txBody>
      </p:sp>
    </p:spTree>
    <p:extLst>
      <p:ext uri="{BB962C8B-B14F-4D97-AF65-F5344CB8AC3E}">
        <p14:creationId xmlns:p14="http://schemas.microsoft.com/office/powerpoint/2010/main" val="2345097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19.  </a:t>
            </a:r>
            <a:r>
              <a:rPr lang="en-US" b="1" dirty="0" smtClean="0">
                <a:solidFill>
                  <a:prstClr val="black"/>
                </a:solidFill>
                <a:latin typeface="Arial Narrow" panose="020B0606020202030204" pitchFamily="34" charset="0"/>
                <a:cs typeface="Arial" panose="020B0604020202020204" pitchFamily="34" charset="0"/>
              </a:rPr>
              <a:t>REPORTING CONT.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44</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7200" y="540583"/>
            <a:ext cx="8323854" cy="5324535"/>
          </a:xfrm>
          <a:prstGeom prst="rect">
            <a:avLst/>
          </a:prstGeom>
        </p:spPr>
        <p:txBody>
          <a:bodyPr wrap="square">
            <a:spAutoFit/>
          </a:bodyPr>
          <a:lstStyle/>
          <a:p>
            <a:r>
              <a:rPr lang="en-ZA" b="1" dirty="0">
                <a:latin typeface="Arial Narrow" panose="020B0606020202030204" pitchFamily="34" charset="0"/>
              </a:rPr>
              <a:t>How must ECD programmes report at year-end?</a:t>
            </a:r>
            <a:endParaRPr lang="en-ZA" dirty="0">
              <a:latin typeface="Arial Narrow" panose="020B0606020202030204" pitchFamily="34" charset="0"/>
            </a:endParaRPr>
          </a:p>
          <a:p>
            <a:r>
              <a:rPr lang="en-ZA" b="1" dirty="0"/>
              <a:t> </a:t>
            </a:r>
            <a:endParaRPr lang="en-ZA" dirty="0"/>
          </a:p>
          <a:p>
            <a:pPr marL="285750" lvl="0" indent="-285750">
              <a:buFont typeface="Arial" panose="020B0604020202020204" pitchFamily="34" charset="0"/>
              <a:buChar char="•"/>
            </a:pPr>
            <a:r>
              <a:rPr lang="en-ZA" dirty="0">
                <a:latin typeface="Arial Narrow" panose="020B0606020202030204" pitchFamily="34" charset="0"/>
              </a:rPr>
              <a:t> All ECD programmes must report their income and spending from the subsidy – their financial statements – by 30 April each year (30 days after the end of the government financial year.</a:t>
            </a:r>
          </a:p>
          <a:p>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statements must be reviewed by an independent reviewer or certified auditor.</a:t>
            </a:r>
          </a:p>
          <a:p>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The department provides a database of certified auditors on a monthly basis. ECD Programmes are encouraged to make use of these auditors. The list can be obtained from the relevant programme manager.</a:t>
            </a:r>
          </a:p>
          <a:p>
            <a:r>
              <a:rPr lang="en-ZA" b="1" dirty="0">
                <a:latin typeface="Arial Narrow" panose="020B0606020202030204" pitchFamily="34" charset="0"/>
              </a:rPr>
              <a:t> </a:t>
            </a:r>
            <a:endParaRPr lang="en-ZA" dirty="0">
              <a:latin typeface="Arial Narrow" panose="020B0606020202030204" pitchFamily="34" charset="0"/>
            </a:endParaRPr>
          </a:p>
          <a:p>
            <a:pPr marL="285750" lvl="0" indent="-285750">
              <a:buFont typeface="Arial" panose="020B0604020202020204" pitchFamily="34" charset="0"/>
              <a:buChar char="•"/>
            </a:pPr>
            <a:r>
              <a:rPr lang="en-ZA" dirty="0">
                <a:latin typeface="Arial Narrow" panose="020B0606020202030204" pitchFamily="34" charset="0"/>
              </a:rPr>
              <a:t>However, an ECD Centre is not permitted to use one auditor/ Independent reviewer for more than 4 consecutive years. This is in line with the Financial Reporting Guidelines for schools in Mpumalanga as approved by the Member of the Executive Council.</a:t>
            </a:r>
          </a:p>
          <a:p>
            <a:r>
              <a:rPr lang="en-ZA" b="1" dirty="0">
                <a:latin typeface="Arial Narrow" panose="020B0606020202030204" pitchFamily="34" charset="0"/>
              </a:rPr>
              <a:t> </a:t>
            </a:r>
            <a:endParaRPr lang="en-ZA" dirty="0">
              <a:latin typeface="Arial Narrow" panose="020B0606020202030204" pitchFamily="34" charset="0"/>
            </a:endParaRPr>
          </a:p>
          <a:p>
            <a:endParaRPr lang="en-ZA" dirty="0">
              <a:latin typeface="Arial Narrow" panose="020B0606020202030204" pitchFamily="34" charset="0"/>
            </a:endParaRPr>
          </a:p>
          <a:p>
            <a:endParaRPr lang="en-US" b="1"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8395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20.  </a:t>
            </a:r>
            <a:r>
              <a:rPr lang="en-US" b="1" dirty="0" smtClean="0">
                <a:solidFill>
                  <a:prstClr val="black"/>
                </a:solidFill>
                <a:latin typeface="Arial Narrow" panose="020B0606020202030204" pitchFamily="34" charset="0"/>
                <a:cs typeface="Arial" panose="020B0604020202020204" pitchFamily="34" charset="0"/>
              </a:rPr>
              <a:t>WITHDRAWAL OF THE FUNDING.</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45</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7200" y="540583"/>
            <a:ext cx="8323854" cy="3939540"/>
          </a:xfrm>
          <a:prstGeom prst="rect">
            <a:avLst/>
          </a:prstGeom>
        </p:spPr>
        <p:txBody>
          <a:bodyPr wrap="square">
            <a:spAutoFit/>
          </a:bodyPr>
          <a:lstStyle/>
          <a:p>
            <a:pPr lvl="0"/>
            <a:r>
              <a:rPr lang="en-ZA" dirty="0" smtClean="0">
                <a:latin typeface="Arial Narrow" panose="020B0606020202030204" pitchFamily="34" charset="0"/>
              </a:rPr>
              <a:t>The Department may withdraw funding by the NPO 3 months notice if;</a:t>
            </a:r>
          </a:p>
          <a:p>
            <a:pPr lvl="0"/>
            <a:endParaRPr lang="en-US" dirty="0">
              <a:latin typeface="Arial Narrow" panose="020B0606020202030204" pitchFamily="34" charset="0"/>
            </a:endParaRPr>
          </a:p>
          <a:p>
            <a:pPr lvl="0"/>
            <a:endParaRPr lang="en-ZA" dirty="0">
              <a:latin typeface="Arial Narrow" panose="020B0606020202030204" pitchFamily="34" charset="0"/>
            </a:endParaRPr>
          </a:p>
          <a:p>
            <a:pPr marL="285750" indent="-285750">
              <a:buFont typeface="Arial" panose="020B0604020202020204" pitchFamily="34" charset="0"/>
              <a:buChar char="•"/>
            </a:pPr>
            <a:r>
              <a:rPr lang="en-ZA" dirty="0">
                <a:latin typeface="Arial Narrow" panose="020B0606020202030204" pitchFamily="34" charset="0"/>
              </a:rPr>
              <a:t> </a:t>
            </a:r>
            <a:r>
              <a:rPr lang="en-ZA" dirty="0" smtClean="0">
                <a:latin typeface="Arial Narrow" panose="020B0606020202030204" pitchFamily="34" charset="0"/>
              </a:rPr>
              <a:t>Funds are being mismanaged</a:t>
            </a:r>
          </a:p>
          <a:p>
            <a:pPr marL="285750" indent="-285750">
              <a:buFont typeface="Arial" panose="020B0604020202020204" pitchFamily="34" charset="0"/>
              <a:buChar char="•"/>
            </a:pPr>
            <a:r>
              <a:rPr lang="en-US" dirty="0" smtClean="0">
                <a:latin typeface="Arial Narrow" panose="020B0606020202030204" pitchFamily="34" charset="0"/>
              </a:rPr>
              <a:t>The service has ceased completely</a:t>
            </a:r>
          </a:p>
          <a:p>
            <a:pPr marL="285750" indent="-285750">
              <a:buFont typeface="Arial" panose="020B0604020202020204" pitchFamily="34" charset="0"/>
              <a:buChar char="•"/>
            </a:pPr>
            <a:r>
              <a:rPr lang="en-US" dirty="0" smtClean="0">
                <a:latin typeface="Arial Narrow" panose="020B0606020202030204" pitchFamily="34" charset="0"/>
              </a:rPr>
              <a:t>The receipts of services are abused or maltreated</a:t>
            </a:r>
          </a:p>
          <a:p>
            <a:pPr marL="285750" indent="-285750">
              <a:buFont typeface="Arial" panose="020B0604020202020204" pitchFamily="34" charset="0"/>
              <a:buChar char="•"/>
            </a:pPr>
            <a:r>
              <a:rPr lang="en-US" dirty="0" smtClean="0">
                <a:latin typeface="Arial Narrow" panose="020B0606020202030204" pitchFamily="34" charset="0"/>
              </a:rPr>
              <a:t>The NPO obtained or used the financing in a dishonest or fraudulent manner</a:t>
            </a:r>
          </a:p>
          <a:p>
            <a:pPr marL="285750" indent="-285750">
              <a:buFont typeface="Arial" panose="020B0604020202020204" pitchFamily="34" charset="0"/>
              <a:buChar char="•"/>
            </a:pPr>
            <a:r>
              <a:rPr lang="en-US" dirty="0" smtClean="0">
                <a:latin typeface="Arial Narrow" panose="020B0606020202030204" pitchFamily="34" charset="0"/>
              </a:rPr>
              <a:t>The NPO did not provide the service</a:t>
            </a:r>
          </a:p>
          <a:p>
            <a:pPr marL="285750" indent="-285750">
              <a:buFont typeface="Arial" panose="020B0604020202020204" pitchFamily="34" charset="0"/>
              <a:buChar char="•"/>
            </a:pPr>
            <a:r>
              <a:rPr lang="en-US" dirty="0" smtClean="0">
                <a:latin typeface="Arial Narrow" panose="020B0606020202030204" pitchFamily="34" charset="0"/>
              </a:rPr>
              <a:t>The NPO submitted a letter requesting withdrawal from the funding.</a:t>
            </a:r>
          </a:p>
          <a:p>
            <a:pPr marL="285750" indent="-285750">
              <a:buFont typeface="Arial" panose="020B0604020202020204" pitchFamily="34" charset="0"/>
              <a:buChar char="•"/>
            </a:pPr>
            <a:endParaRPr lang="en-ZA" dirty="0" smtClean="0">
              <a:latin typeface="Arial Narrow" panose="020B0606020202030204" pitchFamily="34" charset="0"/>
            </a:endParaRPr>
          </a:p>
          <a:p>
            <a:pPr marL="285750" indent="-285750">
              <a:buFont typeface="Arial" panose="020B0604020202020204" pitchFamily="34" charset="0"/>
              <a:buChar char="•"/>
            </a:pPr>
            <a:endParaRPr lang="en-ZA" dirty="0">
              <a:latin typeface="Arial Narrow" panose="020B0606020202030204" pitchFamily="34" charset="0"/>
            </a:endParaRPr>
          </a:p>
          <a:p>
            <a:endParaRPr lang="en-US"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3318973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1630" y="93224"/>
            <a:ext cx="8307570" cy="290438"/>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21. CONCLUSION</a:t>
            </a:r>
            <a:r>
              <a:rPr lang="en-US" b="1" dirty="0" smtClean="0">
                <a:solidFill>
                  <a:prstClr val="black"/>
                </a:solidFill>
                <a:latin typeface="Arial Narrow" panose="020B0606020202030204" pitchFamily="34" charset="0"/>
                <a:cs typeface="Arial" panose="020B0604020202020204" pitchFamily="34" charset="0"/>
              </a:rPr>
              <a:t>.</a:t>
            </a:r>
            <a:endParaRPr lang="en-ZA"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648291" y="6096000"/>
            <a:ext cx="789955" cy="533400"/>
          </a:xfrm>
          <a:prstGeom prst="rect">
            <a:avLst/>
          </a:prstGeom>
        </p:spPr>
      </p:pic>
      <p:pic>
        <p:nvPicPr>
          <p:cNvPr id="11" name="Picture 10"/>
          <p:cNvPicPr>
            <a:picLocks noChangeAspect="1"/>
          </p:cNvPicPr>
          <p:nvPr/>
        </p:nvPicPr>
        <p:blipFill>
          <a:blip r:embed="rId5"/>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46</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615553"/>
          </a:xfrm>
          <a:prstGeom prst="rect">
            <a:avLst/>
          </a:prstGeom>
        </p:spPr>
        <p:txBody>
          <a:bodyPr wrap="square">
            <a:spAutoFit/>
          </a:bodyPr>
          <a:lstStyle/>
          <a:p>
            <a:pPr lvl="0"/>
            <a:endParaRPr lang="en-ZA" dirty="0" smtClean="0">
              <a:latin typeface="Arial Narrow" panose="020B0606020202030204" pitchFamily="34" charset="0"/>
            </a:endParaRPr>
          </a:p>
          <a:p>
            <a:endParaRPr lang="en-ZA" sz="1600" dirty="0">
              <a:latin typeface="Arial Narrow" panose="020B0606020202030204" pitchFamily="34" charset="0"/>
            </a:endParaRPr>
          </a:p>
        </p:txBody>
      </p:sp>
      <p:sp>
        <p:nvSpPr>
          <p:cNvPr id="5" name="Rectangle 4"/>
          <p:cNvSpPr/>
          <p:nvPr/>
        </p:nvSpPr>
        <p:spPr>
          <a:xfrm>
            <a:off x="457200" y="540583"/>
            <a:ext cx="8323854" cy="3939540"/>
          </a:xfrm>
          <a:prstGeom prst="rect">
            <a:avLst/>
          </a:prstGeom>
        </p:spPr>
        <p:txBody>
          <a:bodyPr wrap="square">
            <a:spAutoFit/>
          </a:bodyPr>
          <a:lstStyle/>
          <a:p>
            <a:pPr marL="342900" lvl="0" indent="-342900">
              <a:buFont typeface="Arial" panose="020B0604020202020204" pitchFamily="34" charset="0"/>
              <a:buChar char="•"/>
            </a:pPr>
            <a:r>
              <a:rPr lang="en-US" sz="2000" dirty="0" smtClean="0">
                <a:latin typeface="Arial Narrow" panose="020B0606020202030204" pitchFamily="34" charset="0"/>
              </a:rPr>
              <a:t>All ECD </a:t>
            </a:r>
            <a:r>
              <a:rPr lang="en-US" sz="2000" dirty="0" smtClean="0">
                <a:latin typeface="Arial Narrow" panose="020B0606020202030204" pitchFamily="34" charset="0"/>
              </a:rPr>
              <a:t>Centres</a:t>
            </a:r>
            <a:r>
              <a:rPr lang="en-US" sz="2000" dirty="0" smtClean="0">
                <a:latin typeface="Arial Narrow" panose="020B0606020202030204" pitchFamily="34" charset="0"/>
              </a:rPr>
              <a:t> are encouraged to be CSD and Tax compliant. In the next financial year, only ECD </a:t>
            </a:r>
            <a:r>
              <a:rPr lang="en-US" sz="2000" dirty="0" smtClean="0">
                <a:latin typeface="Arial Narrow" panose="020B0606020202030204" pitchFamily="34" charset="0"/>
              </a:rPr>
              <a:t>Centres</a:t>
            </a:r>
            <a:r>
              <a:rPr lang="en-US" sz="2000" dirty="0" smtClean="0">
                <a:latin typeface="Arial Narrow" panose="020B0606020202030204" pitchFamily="34" charset="0"/>
              </a:rPr>
              <a:t> who are compliant will be paid.</a:t>
            </a:r>
          </a:p>
          <a:p>
            <a:pPr lvl="0"/>
            <a:endParaRPr lang="en-US" sz="2000" dirty="0">
              <a:latin typeface="Arial Narrow" panose="020B0606020202030204" pitchFamily="34" charset="0"/>
            </a:endParaRPr>
          </a:p>
          <a:p>
            <a:pPr marL="342900" lvl="0" indent="-342900">
              <a:buFont typeface="Arial" panose="020B0604020202020204" pitchFamily="34" charset="0"/>
              <a:buChar char="•"/>
            </a:pPr>
            <a:r>
              <a:rPr lang="en-US" sz="2000" dirty="0" smtClean="0">
                <a:latin typeface="Arial Narrow" panose="020B0606020202030204" pitchFamily="34" charset="0"/>
              </a:rPr>
              <a:t>The </a:t>
            </a:r>
            <a:r>
              <a:rPr lang="en-US" sz="2000" dirty="0" smtClean="0">
                <a:latin typeface="Arial Narrow" panose="020B0606020202030204" pitchFamily="34" charset="0"/>
              </a:rPr>
              <a:t>Centres</a:t>
            </a:r>
            <a:r>
              <a:rPr lang="en-US" sz="2000" dirty="0" smtClean="0">
                <a:latin typeface="Arial Narrow" panose="020B0606020202030204" pitchFamily="34" charset="0"/>
              </a:rPr>
              <a:t> have time from now until end of March 2023 so sort out their CSD and Tax issues.</a:t>
            </a:r>
          </a:p>
          <a:p>
            <a:pPr lvl="0"/>
            <a:endParaRPr lang="en-US" sz="2000" dirty="0">
              <a:latin typeface="Arial Narrow" panose="020B0606020202030204" pitchFamily="34" charset="0"/>
            </a:endParaRPr>
          </a:p>
          <a:p>
            <a:pPr lvl="0"/>
            <a:endParaRPr lang="en-ZA" sz="2000" dirty="0" smtClean="0">
              <a:latin typeface="Arial Narrow" panose="020B0606020202030204" pitchFamily="34" charset="0"/>
            </a:endParaRPr>
          </a:p>
          <a:p>
            <a:pPr lvl="0"/>
            <a:endParaRPr lang="en-US" sz="2000" dirty="0">
              <a:latin typeface="Arial Narrow" panose="020B0606020202030204" pitchFamily="34" charset="0"/>
            </a:endParaRPr>
          </a:p>
          <a:p>
            <a:pPr lvl="0"/>
            <a:endParaRPr lang="en-ZA" sz="2000" dirty="0">
              <a:latin typeface="Arial Narrow" panose="020B0606020202030204" pitchFamily="34" charset="0"/>
            </a:endParaRPr>
          </a:p>
          <a:p>
            <a:pPr marL="285750" indent="-285750">
              <a:buFont typeface="Arial" panose="020B0604020202020204" pitchFamily="34" charset="0"/>
              <a:buChar char="•"/>
            </a:pPr>
            <a:endParaRPr lang="en-ZA" dirty="0">
              <a:latin typeface="Arial Narrow" panose="020B0606020202030204" pitchFamily="34" charset="0"/>
            </a:endParaRPr>
          </a:p>
          <a:p>
            <a:endParaRPr lang="en-US" dirty="0">
              <a:latin typeface="Arial Narrow" panose="020B0606020202030204" pitchFamily="34" charset="0"/>
            </a:endParaRPr>
          </a:p>
          <a:p>
            <a:r>
              <a:rPr lang="en-ZA" dirty="0">
                <a:latin typeface="Arial Narrow" panose="020B0606020202030204" pitchFamily="34" charset="0"/>
              </a:rPr>
              <a:t> </a:t>
            </a:r>
          </a:p>
          <a:p>
            <a:endParaRPr lang="en-US" sz="1600" b="1" dirty="0" smtClean="0">
              <a:latin typeface="Arial Narrow" panose="020B0606020202030204" pitchFamily="34" charset="0"/>
            </a:endParaRPr>
          </a:p>
        </p:txBody>
      </p:sp>
    </p:spTree>
    <p:extLst>
      <p:ext uri="{BB962C8B-B14F-4D97-AF65-F5344CB8AC3E}">
        <p14:creationId xmlns:p14="http://schemas.microsoft.com/office/powerpoint/2010/main" val="5073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162800" y="6038263"/>
            <a:ext cx="1543050" cy="723900"/>
          </a:xfrm>
          <a:prstGeom prst="rect">
            <a:avLst/>
          </a:prstGeom>
        </p:spPr>
      </p:pic>
      <p:sp>
        <p:nvSpPr>
          <p:cNvPr id="15" name="TextBox 14"/>
          <p:cNvSpPr txBox="1"/>
          <p:nvPr/>
        </p:nvSpPr>
        <p:spPr>
          <a:xfrm>
            <a:off x="98946" y="152400"/>
            <a:ext cx="8961129" cy="1015663"/>
          </a:xfrm>
          <a:prstGeom prst="rect">
            <a:avLst/>
          </a:prstGeom>
          <a:solidFill>
            <a:srgbClr val="FFC000"/>
          </a:solidFill>
          <a:effectLst>
            <a:glow rad="228600">
              <a:schemeClr val="accent6">
                <a:satMod val="175000"/>
                <a:alpha val="40000"/>
              </a:schemeClr>
            </a:glow>
          </a:effectLst>
        </p:spPr>
        <p:txBody>
          <a:bodyPr wrap="square" rtlCol="0">
            <a:spAutoFit/>
          </a:bodyPr>
          <a:lstStyle/>
          <a:p>
            <a:pPr algn="ctr"/>
            <a:r>
              <a:rPr lang="en-US" sz="6000" b="1" dirty="0">
                <a:solidFill>
                  <a:prstClr val="black"/>
                </a:solidFill>
                <a:latin typeface="Bodoni MT Black" panose="02070A03080606020203" pitchFamily="18" charset="0"/>
                <a:ea typeface="MS Mincho"/>
              </a:rPr>
              <a:t>THANK YOU	</a:t>
            </a:r>
            <a:endParaRPr lang="en-US" sz="6000" dirty="0">
              <a:solidFill>
                <a:srgbClr val="000000"/>
              </a:solidFill>
              <a:latin typeface="Bodoni MT Black" panose="02070A03080606020203" pitchFamily="18" charset="0"/>
              <a:ea typeface="MS Mincho"/>
            </a:endParaRPr>
          </a:p>
        </p:txBody>
      </p:sp>
      <p:pic>
        <p:nvPicPr>
          <p:cNvPr id="8" name="Picture 7" descr="C:\Users\PMbatha\AppData\Local\Microsoft\Windows\Temporary Internet Files\Content.IE5\YXAMC9W7\6629625-100007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30" y="1433323"/>
            <a:ext cx="8255758" cy="43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96000"/>
            <a:ext cx="1981200" cy="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21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a:solidFill>
                  <a:prstClr val="black"/>
                </a:solidFill>
                <a:latin typeface="Arial Narrow" panose="020B0606020202030204" pitchFamily="34" charset="0"/>
                <a:cs typeface="Arial" panose="020B0604020202020204" pitchFamily="34" charset="0"/>
              </a:rPr>
              <a:t>3</a:t>
            </a:r>
            <a:r>
              <a:rPr lang="en-ZA" sz="2000" b="1" dirty="0" smtClean="0">
                <a:solidFill>
                  <a:prstClr val="black"/>
                </a:solidFill>
                <a:latin typeface="Arial Narrow" panose="020B0606020202030204" pitchFamily="34" charset="0"/>
                <a:cs typeface="Arial" panose="020B0604020202020204" pitchFamily="34" charset="0"/>
              </a:rPr>
              <a:t>. LEGISLATIVE FRAMEWORK</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5</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76431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endParaRPr lang="en-ZA" sz="1600" dirty="0">
              <a:latin typeface="Arial Narrow" panose="020B0606020202030204" pitchFamily="34" charset="0"/>
            </a:endParaRPr>
          </a:p>
        </p:txBody>
      </p:sp>
      <p:sp>
        <p:nvSpPr>
          <p:cNvPr id="5" name="Rectangle 4"/>
          <p:cNvSpPr/>
          <p:nvPr/>
        </p:nvSpPr>
        <p:spPr>
          <a:xfrm>
            <a:off x="648291" y="493334"/>
            <a:ext cx="8190909" cy="2585323"/>
          </a:xfrm>
          <a:prstGeom prst="rect">
            <a:avLst/>
          </a:prstGeom>
        </p:spPr>
        <p:txBody>
          <a:bodyPr wrap="square">
            <a:spAutoFit/>
          </a:bodyPr>
          <a:lstStyle/>
          <a:p>
            <a:pPr marL="285750" indent="-285750">
              <a:buFont typeface="Arial" panose="020B0604020202020204" pitchFamily="34" charset="0"/>
              <a:buChar char="•"/>
            </a:pPr>
            <a:r>
              <a:rPr lang="en-ZA" dirty="0" smtClean="0">
                <a:latin typeface="Arial Narrow" panose="020B0606020202030204" pitchFamily="34" charset="0"/>
              </a:rPr>
              <a:t>The Children’s Act N0. 38 of 2005 as Amended</a:t>
            </a:r>
          </a:p>
          <a:p>
            <a:endParaRPr lang="en-ZA"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Non-Profit Organizations Act, 1997</a:t>
            </a:r>
          </a:p>
          <a:p>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National Development Plan</a:t>
            </a:r>
          </a:p>
          <a:p>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National Integrated Early Childhood Development</a:t>
            </a:r>
          </a:p>
          <a:p>
            <a:r>
              <a:rPr lang="en-US" dirty="0" smtClean="0">
                <a:latin typeface="Arial Narrow" panose="020B0606020202030204" pitchFamily="34" charset="0"/>
              </a:rPr>
              <a:t> </a:t>
            </a:r>
          </a:p>
          <a:p>
            <a:pPr marL="285750" indent="-285750">
              <a:buFont typeface="Arial" panose="020B0604020202020204" pitchFamily="34" charset="0"/>
              <a:buChar char="•"/>
            </a:pPr>
            <a:r>
              <a:rPr lang="en-US" dirty="0" smtClean="0">
                <a:latin typeface="Arial Narrow" panose="020B0606020202030204" pitchFamily="34" charset="0"/>
              </a:rPr>
              <a:t>Policy on Financial Awards to NPO’s</a:t>
            </a:r>
            <a:endParaRPr lang="en-ZA" dirty="0">
              <a:latin typeface="Arial Narrow" panose="020B0606020202030204" pitchFamily="34" charset="0"/>
            </a:endParaRPr>
          </a:p>
        </p:txBody>
      </p:sp>
    </p:spTree>
    <p:extLst>
      <p:ext uri="{BB962C8B-B14F-4D97-AF65-F5344CB8AC3E}">
        <p14:creationId xmlns:p14="http://schemas.microsoft.com/office/powerpoint/2010/main" val="2143035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a:solidFill>
                  <a:prstClr val="black"/>
                </a:solidFill>
                <a:latin typeface="Arial Narrow" panose="020B0606020202030204" pitchFamily="34" charset="0"/>
                <a:cs typeface="Arial" panose="020B0604020202020204" pitchFamily="34" charset="0"/>
              </a:rPr>
              <a:t>4</a:t>
            </a:r>
            <a:r>
              <a:rPr lang="en-ZA" sz="2000" b="1" dirty="0" smtClean="0">
                <a:solidFill>
                  <a:prstClr val="black"/>
                </a:solidFill>
                <a:latin typeface="Arial Narrow" panose="020B0606020202030204" pitchFamily="34" charset="0"/>
                <a:cs typeface="Arial" panose="020B0604020202020204" pitchFamily="34" charset="0"/>
              </a:rPr>
              <a:t>. PURPOSE  OF THE SUBSIDIES</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6</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76431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endParaRPr lang="en-ZA" sz="1600" dirty="0">
              <a:latin typeface="Arial Narrow" panose="020B0606020202030204" pitchFamily="34" charset="0"/>
            </a:endParaRPr>
          </a:p>
        </p:txBody>
      </p:sp>
      <p:sp>
        <p:nvSpPr>
          <p:cNvPr id="6" name="Rectangle 5"/>
          <p:cNvSpPr/>
          <p:nvPr/>
        </p:nvSpPr>
        <p:spPr>
          <a:xfrm>
            <a:off x="515346" y="691654"/>
            <a:ext cx="7773138" cy="2954848"/>
          </a:xfrm>
          <a:prstGeom prst="rect">
            <a:avLst/>
          </a:prstGeom>
        </p:spPr>
        <p:txBody>
          <a:bodyPr wrap="square">
            <a:spAutoFit/>
          </a:bodyPr>
          <a:lstStyle/>
          <a:p>
            <a:pPr marL="228600" marR="32385" indent="-6350" algn="just">
              <a:lnSpc>
                <a:spcPct val="115000"/>
              </a:lnSpc>
              <a:spcAft>
                <a:spcPts val="830"/>
              </a:spcAft>
            </a:pPr>
            <a:r>
              <a:rPr lang="en-ZA" sz="1600" dirty="0">
                <a:latin typeface="Arial Narrow" panose="020B0606020202030204" pitchFamily="34" charset="0"/>
                <a:ea typeface="Calibri" panose="020F0502020204030204" pitchFamily="34" charset="0"/>
              </a:rPr>
              <a:t>The subsidies are important because they;</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Enable sustainability and quality of ECD programmes</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Reduce the barriers to access for low-income households</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Support child nutrition</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Support staff salaries and operation costs resulting in improved quality </a:t>
            </a:r>
          </a:p>
          <a:p>
            <a:pPr marL="131445" marR="32385" indent="-6350" algn="just">
              <a:lnSpc>
                <a:spcPct val="115000"/>
              </a:lnSpc>
              <a:spcAft>
                <a:spcPts val="830"/>
              </a:spcAft>
            </a:pPr>
            <a:r>
              <a:rPr lang="en-ZA" sz="1600" dirty="0">
                <a:latin typeface="Arial Narrow" panose="020B0606020202030204" pitchFamily="34" charset="0"/>
                <a:ea typeface="Calibri" panose="020F0502020204030204" pitchFamily="34" charset="0"/>
              </a:rPr>
              <a:t> </a:t>
            </a:r>
          </a:p>
          <a:p>
            <a:pPr marL="131445" marR="32385" indent="-6350" algn="just">
              <a:lnSpc>
                <a:spcPct val="115000"/>
              </a:lnSpc>
              <a:spcAft>
                <a:spcPts val="830"/>
              </a:spcAft>
            </a:pPr>
            <a:r>
              <a:rPr lang="en-ZA" sz="1600" dirty="0">
                <a:latin typeface="Arial Narrow" panose="020B0606020202030204" pitchFamily="34" charset="0"/>
                <a:ea typeface="Calibri" panose="020F0502020204030204" pitchFamily="34" charset="0"/>
              </a:rPr>
              <a:t>Subsidies are funded though Provincial Equitable Share and ECD Conditional Grant and are only applied to eligible registered ECD services.</a:t>
            </a:r>
            <a:endParaRPr lang="en-ZA" sz="160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3444966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a:solidFill>
                  <a:prstClr val="black"/>
                </a:solidFill>
                <a:latin typeface="Arial Narrow" panose="020B0606020202030204" pitchFamily="34" charset="0"/>
                <a:cs typeface="Arial" panose="020B0604020202020204" pitchFamily="34" charset="0"/>
              </a:rPr>
              <a:t>5</a:t>
            </a:r>
            <a:r>
              <a:rPr lang="en-ZA" sz="2000" b="1" dirty="0" smtClean="0">
                <a:solidFill>
                  <a:prstClr val="black"/>
                </a:solidFill>
                <a:latin typeface="Arial Narrow" panose="020B0606020202030204" pitchFamily="34" charset="0"/>
                <a:cs typeface="Arial" panose="020B0604020202020204" pitchFamily="34" charset="0"/>
              </a:rPr>
              <a:t>. QUALIFYING CRITERIA</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7</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76431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endParaRPr lang="en-ZA" sz="1600" dirty="0">
              <a:latin typeface="Arial Narrow" panose="020B0606020202030204" pitchFamily="34" charset="0"/>
            </a:endParaRPr>
          </a:p>
        </p:txBody>
      </p:sp>
      <p:sp>
        <p:nvSpPr>
          <p:cNvPr id="6" name="Rectangle 5"/>
          <p:cNvSpPr/>
          <p:nvPr/>
        </p:nvSpPr>
        <p:spPr>
          <a:xfrm>
            <a:off x="515346" y="691654"/>
            <a:ext cx="7773138" cy="6034472"/>
          </a:xfrm>
          <a:prstGeom prst="rect">
            <a:avLst/>
          </a:prstGeom>
        </p:spPr>
        <p:txBody>
          <a:bodyPr wrap="square">
            <a:spAutoFit/>
          </a:bodyPr>
          <a:lstStyle/>
          <a:p>
            <a:pPr marL="228600" marR="32385" indent="-6350" algn="just">
              <a:lnSpc>
                <a:spcPct val="115000"/>
              </a:lnSpc>
              <a:spcAft>
                <a:spcPts val="830"/>
              </a:spcAft>
            </a:pPr>
            <a:r>
              <a:rPr lang="en-US" sz="1600" b="1" dirty="0" smtClean="0">
                <a:latin typeface="Arial Narrow" panose="020B0606020202030204" pitchFamily="34" charset="0"/>
                <a:ea typeface="Calibri" panose="020F0502020204030204" pitchFamily="34" charset="0"/>
              </a:rPr>
              <a:t>ECD CENTRES THAT QUALIFIES FOR A SUBSIDY</a:t>
            </a:r>
            <a:endParaRPr lang="en-ZA" sz="1600" b="1" dirty="0">
              <a:latin typeface="Arial Narrow" panose="020B0606020202030204" pitchFamily="34" charset="0"/>
              <a:ea typeface="Calibri" panose="020F0502020204030204" pitchFamily="34" charset="0"/>
            </a:endParaRPr>
          </a:p>
          <a:p>
            <a:pPr marR="32385" lvl="0" algn="just" fontAlgn="base">
              <a:lnSpc>
                <a:spcPct val="115000"/>
              </a:lnSpc>
              <a:spcAft>
                <a:spcPts val="830"/>
              </a:spcAft>
              <a:buClr>
                <a:srgbClr val="FFC000"/>
              </a:buClr>
              <a:buSzPts val="1200"/>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For an ECD Centre to qualify for a subsidy it must meet the following criteria;</a:t>
            </a:r>
            <a:endPar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endParaRP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Have a valid NPO Registration Certificate</a:t>
            </a:r>
            <a:endPar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endParaRP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Be up to date with the submission of NPO progress reports as required by the NPO Act;</a:t>
            </a:r>
            <a:endPar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endParaRP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Have a valid partial care registration certificate;</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Catering children between the </a:t>
            </a: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age </a:t>
            </a: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of 0-5 and;</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r>
              <a:rPr lang="en-US" sz="1600" dirty="0" smtClean="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rPr>
              <a:t>Fully or conditionally complying with the National Norms and Standards for ECD</a:t>
            </a:r>
          </a:p>
          <a:p>
            <a:pPr marL="342900" marR="32385" lvl="0" indent="-342900" algn="just" fontAlgn="base">
              <a:lnSpc>
                <a:spcPct val="115000"/>
              </a:lnSpc>
              <a:spcAft>
                <a:spcPts val="830"/>
              </a:spcAft>
              <a:buClr>
                <a:srgbClr val="FFC000"/>
              </a:buClr>
              <a:buSzPts val="1200"/>
              <a:buFont typeface="Arial" panose="020B0604020202020204" pitchFamily="34" charset="0"/>
              <a:buChar char="•"/>
            </a:pPr>
            <a:endParaRPr lang="en-ZA" sz="1600" dirty="0">
              <a:uFill>
                <a:solidFill>
                  <a:srgbClr val="000000"/>
                </a:solidFill>
              </a:uFill>
              <a:latin typeface="Arial Narrow" panose="020B0606020202030204" pitchFamily="34" charset="0"/>
              <a:ea typeface="Wingdings 3" panose="05040102010807070707" pitchFamily="18" charset="2"/>
              <a:cs typeface="Wingdings 3" panose="05040102010807070707" pitchFamily="18" charset="2"/>
            </a:endParaRPr>
          </a:p>
          <a:p>
            <a:pPr marL="131445" marR="32385" indent="-6350" algn="just">
              <a:lnSpc>
                <a:spcPct val="115000"/>
              </a:lnSpc>
              <a:spcAft>
                <a:spcPts val="830"/>
              </a:spcAft>
            </a:pPr>
            <a:r>
              <a:rPr lang="en-ZA" sz="1600" dirty="0">
                <a:latin typeface="Arial Narrow" panose="020B0606020202030204" pitchFamily="34" charset="0"/>
                <a:ea typeface="Calibri" panose="020F0502020204030204" pitchFamily="34" charset="0"/>
              </a:rPr>
              <a:t> </a:t>
            </a:r>
            <a:r>
              <a:rPr lang="en-ZA" sz="1600" b="1" dirty="0" smtClean="0">
                <a:latin typeface="Arial Narrow" panose="020B0606020202030204" pitchFamily="34" charset="0"/>
                <a:ea typeface="Calibri" panose="020F0502020204030204" pitchFamily="34" charset="0"/>
              </a:rPr>
              <a:t>CHILDREN QUALIFYING FOR A SUBSIDY</a:t>
            </a:r>
          </a:p>
          <a:p>
            <a:pPr marL="410845" marR="32385" indent="-285750" algn="just">
              <a:lnSpc>
                <a:spcPct val="115000"/>
              </a:lnSpc>
              <a:spcAft>
                <a:spcPts val="830"/>
              </a:spcAft>
              <a:buFont typeface="Arial" panose="020B0604020202020204" pitchFamily="34" charset="0"/>
              <a:buChar char="•"/>
            </a:pPr>
            <a:r>
              <a:rPr lang="en-US" sz="1600" dirty="0" smtClean="0">
                <a:latin typeface="Arial Narrow" panose="020B0606020202030204" pitchFamily="34" charset="0"/>
                <a:ea typeface="Calibri" panose="020F0502020204030204" pitchFamily="34" charset="0"/>
              </a:rPr>
              <a:t>Children are eligible for the subsidy from birth until they turn 5 and children who turned 5 during the calendar year are still eligible for funding until the end of that calendar year. Children with disabilities are eligible for the subsidy beyond 5 years, if they attend a </a:t>
            </a:r>
            <a:r>
              <a:rPr lang="en-US" sz="1600" dirty="0" smtClean="0">
                <a:latin typeface="Arial Narrow" panose="020B0606020202030204" pitchFamily="34" charset="0"/>
                <a:ea typeface="Calibri" panose="020F0502020204030204" pitchFamily="34" charset="0"/>
              </a:rPr>
              <a:t>programme</a:t>
            </a:r>
            <a:r>
              <a:rPr lang="en-US" sz="1600" dirty="0" smtClean="0">
                <a:latin typeface="Arial Narrow" panose="020B0606020202030204" pitchFamily="34" charset="0"/>
                <a:ea typeface="Calibri" panose="020F0502020204030204" pitchFamily="34" charset="0"/>
              </a:rPr>
              <a:t>.</a:t>
            </a:r>
          </a:p>
          <a:p>
            <a:pPr marL="410845" marR="32385" indent="-285750" algn="just">
              <a:lnSpc>
                <a:spcPct val="115000"/>
              </a:lnSpc>
              <a:spcAft>
                <a:spcPts val="830"/>
              </a:spcAft>
              <a:buFont typeface="Arial" panose="020B0604020202020204" pitchFamily="34" charset="0"/>
              <a:buChar char="•"/>
            </a:pPr>
            <a:r>
              <a:rPr lang="en-US" sz="1600" dirty="0" smtClean="0">
                <a:latin typeface="Arial Narrow" panose="020B0606020202030204" pitchFamily="34" charset="0"/>
                <a:ea typeface="Calibri" panose="020F0502020204030204" pitchFamily="34" charset="0"/>
              </a:rPr>
              <a:t>It should be noted that not all children accessing ECD services/</a:t>
            </a:r>
            <a:r>
              <a:rPr lang="en-US" sz="1600" dirty="0" smtClean="0">
                <a:latin typeface="Arial Narrow" panose="020B0606020202030204" pitchFamily="34" charset="0"/>
                <a:ea typeface="Calibri" panose="020F0502020204030204" pitchFamily="34" charset="0"/>
              </a:rPr>
              <a:t>programmes</a:t>
            </a:r>
            <a:r>
              <a:rPr lang="en-US" sz="1600" dirty="0" smtClean="0">
                <a:latin typeface="Arial Narrow" panose="020B0606020202030204" pitchFamily="34" charset="0"/>
                <a:ea typeface="Calibri" panose="020F0502020204030204" pitchFamily="34" charset="0"/>
              </a:rPr>
              <a:t> qualify for  the government subsidy. This is based on the assumptions that the socio-economic situations to the children in an ECD Centre differ, thus some of the are such they would be able to pay the children who are attending the ECD Centre while others cannot afford to do so.</a:t>
            </a:r>
          </a:p>
          <a:p>
            <a:pPr marL="410845" marR="32385" indent="-285750" algn="just">
              <a:lnSpc>
                <a:spcPct val="115000"/>
              </a:lnSpc>
              <a:spcAft>
                <a:spcPts val="830"/>
              </a:spcAft>
              <a:buFont typeface="Arial" panose="020B0604020202020204" pitchFamily="34" charset="0"/>
              <a:buChar char="•"/>
            </a:pP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396304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ZA" sz="2000" b="1" dirty="0" smtClean="0">
                <a:solidFill>
                  <a:prstClr val="black"/>
                </a:solidFill>
                <a:latin typeface="Arial Narrow" panose="020B0606020202030204" pitchFamily="34" charset="0"/>
                <a:cs typeface="Arial" panose="020B0604020202020204" pitchFamily="34" charset="0"/>
              </a:rPr>
              <a:t>5. QUALIFYING CRITERIA CONT.</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8</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764312"/>
          </a:xfrm>
          <a:prstGeom prst="rect">
            <a:avLst/>
          </a:prstGeom>
        </p:spPr>
        <p:txBody>
          <a:bodyPr wrap="square">
            <a:spAutoFit/>
          </a:bodyPr>
          <a:lstStyle/>
          <a:p>
            <a:pPr marL="131445" indent="-6350">
              <a:lnSpc>
                <a:spcPct val="105000"/>
              </a:lnSpc>
              <a:spcAft>
                <a:spcPts val="830"/>
              </a:spcAft>
            </a:pPr>
            <a:endParaRPr lang="en-ZA" sz="2000" dirty="0">
              <a:solidFill>
                <a:srgbClr val="555655"/>
              </a:solidFill>
              <a:latin typeface="Calibri" panose="020F0502020204030204" pitchFamily="34" charset="0"/>
              <a:ea typeface="Calibri" panose="020F0502020204030204" pitchFamily="34" charset="0"/>
            </a:endParaRPr>
          </a:p>
          <a:p>
            <a:endParaRPr lang="en-ZA" sz="1600" dirty="0">
              <a:latin typeface="Arial Narrow" panose="020B0606020202030204" pitchFamily="34" charset="0"/>
            </a:endParaRPr>
          </a:p>
        </p:txBody>
      </p:sp>
      <p:sp>
        <p:nvSpPr>
          <p:cNvPr id="6" name="Rectangle 5"/>
          <p:cNvSpPr/>
          <p:nvPr/>
        </p:nvSpPr>
        <p:spPr>
          <a:xfrm>
            <a:off x="515346" y="691654"/>
            <a:ext cx="7773138" cy="3574825"/>
          </a:xfrm>
          <a:prstGeom prst="rect">
            <a:avLst/>
          </a:prstGeom>
        </p:spPr>
        <p:txBody>
          <a:bodyPr wrap="square">
            <a:spAutoFit/>
          </a:bodyPr>
          <a:lstStyle/>
          <a:p>
            <a:pPr marL="228600" marR="32385" indent="-6350" algn="just">
              <a:lnSpc>
                <a:spcPct val="115000"/>
              </a:lnSpc>
              <a:spcAft>
                <a:spcPts val="830"/>
              </a:spcAft>
            </a:pPr>
            <a:r>
              <a:rPr lang="en-US" b="1" dirty="0" smtClean="0">
                <a:latin typeface="Arial Narrow" panose="020B0606020202030204" pitchFamily="34" charset="0"/>
                <a:ea typeface="Calibri" panose="020F0502020204030204" pitchFamily="34" charset="0"/>
              </a:rPr>
              <a:t>ECD CENTRES THAT QUALIFIES FOR A SUBSIDY</a:t>
            </a:r>
            <a:endParaRPr lang="en-ZA" b="1" dirty="0">
              <a:latin typeface="Arial Narrow" panose="020B0606020202030204" pitchFamily="34" charset="0"/>
              <a:ea typeface="Calibri" panose="020F0502020204030204" pitchFamily="34" charset="0"/>
            </a:endParaRPr>
          </a:p>
          <a:p>
            <a:pPr marL="125095" marR="32385" algn="just">
              <a:lnSpc>
                <a:spcPct val="115000"/>
              </a:lnSpc>
              <a:spcAft>
                <a:spcPts val="830"/>
              </a:spcAft>
            </a:pPr>
            <a:r>
              <a:rPr lang="en-US" sz="1600" dirty="0" smtClean="0">
                <a:latin typeface="Arial Narrow" panose="020B0606020202030204" pitchFamily="34" charset="0"/>
                <a:ea typeface="Calibri" panose="020F0502020204030204" pitchFamily="34" charset="0"/>
              </a:rPr>
              <a:t>Only the following children qualify for the subsidy given by the Department;</a:t>
            </a:r>
          </a:p>
          <a:p>
            <a:pPr marL="410845" marR="32385" indent="-285750" algn="just">
              <a:lnSpc>
                <a:spcPct val="115000"/>
              </a:lnSpc>
              <a:spcAft>
                <a:spcPts val="830"/>
              </a:spcAft>
              <a:buFont typeface="Arial" panose="020B0604020202020204" pitchFamily="34" charset="0"/>
              <a:buChar char="•"/>
            </a:pPr>
            <a:r>
              <a:rPr lang="en-US" sz="1600" dirty="0" smtClean="0">
                <a:latin typeface="Arial Narrow" panose="020B0606020202030204" pitchFamily="34" charset="0"/>
                <a:ea typeface="Calibri" panose="020F0502020204030204" pitchFamily="34" charset="0"/>
              </a:rPr>
              <a:t>Children between the age of 0-5 years of age who are in receipt of the Child Support Grant (CSG) and Foster Care (FC) grant.</a:t>
            </a:r>
          </a:p>
          <a:p>
            <a:pPr marL="410845" marR="32385" indent="-285750" algn="just">
              <a:lnSpc>
                <a:spcPct val="115000"/>
              </a:lnSpc>
              <a:spcAft>
                <a:spcPts val="830"/>
              </a:spcAft>
              <a:buFont typeface="Arial" panose="020B0604020202020204" pitchFamily="34" charset="0"/>
              <a:buChar char="•"/>
            </a:pPr>
            <a:r>
              <a:rPr lang="en-US" sz="1600" dirty="0" smtClean="0">
                <a:latin typeface="Arial Narrow" panose="020B0606020202030204" pitchFamily="34" charset="0"/>
                <a:ea typeface="Calibri" panose="020F0502020204030204" pitchFamily="34" charset="0"/>
              </a:rPr>
              <a:t>Children between 0-5 years of ae whose parents/guardians have no source of  income or have a combined income of not more than </a:t>
            </a:r>
            <a:r>
              <a:rPr lang="en-US" sz="1600" b="1" dirty="0" smtClean="0">
                <a:latin typeface="Arial Narrow" panose="020B0606020202030204" pitchFamily="34" charset="0"/>
                <a:ea typeface="Calibri" panose="020F0502020204030204" pitchFamily="34" charset="0"/>
              </a:rPr>
              <a:t>R96 000 per annum </a:t>
            </a:r>
            <a:r>
              <a:rPr lang="en-US" sz="1600" dirty="0" smtClean="0">
                <a:latin typeface="Arial Narrow" panose="020B0606020202030204" pitchFamily="34" charset="0"/>
                <a:ea typeface="Calibri" panose="020F0502020204030204" pitchFamily="34" charset="0"/>
              </a:rPr>
              <a:t>and </a:t>
            </a:r>
            <a:r>
              <a:rPr lang="en-US" sz="1600" b="1" dirty="0" smtClean="0">
                <a:latin typeface="Arial Narrow" panose="020B0606020202030204" pitchFamily="34" charset="0"/>
                <a:ea typeface="Calibri" panose="020F0502020204030204" pitchFamily="34" charset="0"/>
              </a:rPr>
              <a:t>R48 000 </a:t>
            </a:r>
            <a:r>
              <a:rPr lang="en-US" sz="1600" dirty="0" smtClean="0">
                <a:latin typeface="Arial Narrow" panose="020B0606020202030204" pitchFamily="34" charset="0"/>
                <a:ea typeface="Calibri" panose="020F0502020204030204" pitchFamily="34" charset="0"/>
              </a:rPr>
              <a:t>for a single parent.</a:t>
            </a:r>
          </a:p>
          <a:p>
            <a:pPr marL="125095" marR="32385" algn="just">
              <a:lnSpc>
                <a:spcPct val="115000"/>
              </a:lnSpc>
              <a:spcAft>
                <a:spcPts val="830"/>
              </a:spcAft>
            </a:pPr>
            <a:r>
              <a:rPr lang="en-US" sz="1600" b="1" dirty="0" smtClean="0">
                <a:latin typeface="Arial Narrow" panose="020B0606020202030204" pitchFamily="34" charset="0"/>
                <a:ea typeface="Calibri" panose="020F0502020204030204" pitchFamily="34" charset="0"/>
              </a:rPr>
              <a:t>NB</a:t>
            </a:r>
            <a:r>
              <a:rPr lang="en-US" sz="1600" dirty="0" smtClean="0">
                <a:latin typeface="Arial Narrow" panose="020B0606020202030204" pitchFamily="34" charset="0"/>
                <a:ea typeface="Calibri" panose="020F0502020204030204" pitchFamily="34" charset="0"/>
              </a:rPr>
              <a:t>: Nationality of a child should not be considered as the criteria  to access the subsidy the Department.</a:t>
            </a:r>
          </a:p>
          <a:p>
            <a:pPr marL="410845" marR="32385" indent="-285750" algn="just">
              <a:lnSpc>
                <a:spcPct val="115000"/>
              </a:lnSpc>
              <a:spcAft>
                <a:spcPts val="830"/>
              </a:spcAft>
              <a:buFont typeface="Arial" panose="020B0604020202020204" pitchFamily="34" charset="0"/>
              <a:buChar char="•"/>
            </a:pPr>
            <a:endParaRPr lang="en-US" sz="1600" dirty="0">
              <a:latin typeface="Arial Narrow" panose="020B0606020202030204" pitchFamily="34" charset="0"/>
              <a:ea typeface="Calibri" panose="020F0502020204030204" pitchFamily="34" charset="0"/>
            </a:endParaRPr>
          </a:p>
          <a:p>
            <a:pPr marL="125095" marR="32385" algn="just">
              <a:lnSpc>
                <a:spcPct val="115000"/>
              </a:lnSpc>
              <a:spcAft>
                <a:spcPts val="830"/>
              </a:spcAft>
            </a:pPr>
            <a:endParaRPr lang="en-ZA" sz="1600" dirty="0">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53657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1630" y="93224"/>
            <a:ext cx="7873499" cy="275263"/>
          </a:xfrm>
          <a:prstGeom prst="rect">
            <a:avLst/>
          </a:prstGeom>
        </p:spPr>
      </p:pic>
      <p:sp>
        <p:nvSpPr>
          <p:cNvPr id="9" name="TextBox 8"/>
          <p:cNvSpPr txBox="1"/>
          <p:nvPr/>
        </p:nvSpPr>
        <p:spPr>
          <a:xfrm>
            <a:off x="515346" y="30801"/>
            <a:ext cx="7640208" cy="400110"/>
          </a:xfrm>
          <a:prstGeom prst="rect">
            <a:avLst/>
          </a:prstGeom>
          <a:noFill/>
        </p:spPr>
        <p:txBody>
          <a:bodyPr wrap="square" rtlCol="0">
            <a:spAutoFit/>
          </a:bodyPr>
          <a:lstStyle/>
          <a:p>
            <a:pPr lvl="0" algn="ctr" defTabSz="422041">
              <a:defRPr/>
            </a:pPr>
            <a:r>
              <a:rPr lang="en-US" sz="2000" b="1" dirty="0" smtClean="0">
                <a:solidFill>
                  <a:prstClr val="black"/>
                </a:solidFill>
                <a:latin typeface="Arial Narrow" panose="020B0606020202030204" pitchFamily="34" charset="0"/>
                <a:cs typeface="Arial" panose="020B0604020202020204" pitchFamily="34" charset="0"/>
              </a:rPr>
              <a:t>4. TRANSFERRING REQUIREMENTS</a:t>
            </a:r>
            <a:endParaRPr lang="en-ZA" sz="2000" b="1" dirty="0">
              <a:solidFill>
                <a:prstClr val="black"/>
              </a:solidFill>
              <a:latin typeface="Arial Narrow" panose="020B0606020202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48291" y="6096000"/>
            <a:ext cx="789955" cy="533400"/>
          </a:xfrm>
          <a:prstGeom prst="rect">
            <a:avLst/>
          </a:prstGeom>
        </p:spPr>
      </p:pic>
      <p:pic>
        <p:nvPicPr>
          <p:cNvPr id="11" name="Picture 10"/>
          <p:cNvPicPr>
            <a:picLocks noChangeAspect="1"/>
          </p:cNvPicPr>
          <p:nvPr/>
        </p:nvPicPr>
        <p:blipFill>
          <a:blip r:embed="rId4"/>
          <a:stretch>
            <a:fillRect/>
          </a:stretch>
        </p:blipFill>
        <p:spPr>
          <a:xfrm>
            <a:off x="6692975" y="6096000"/>
            <a:ext cx="1595509" cy="533400"/>
          </a:xfrm>
          <a:prstGeom prst="rect">
            <a:avLst/>
          </a:prstGeom>
        </p:spPr>
      </p:pic>
      <p:sp>
        <p:nvSpPr>
          <p:cNvPr id="4" name="Slide Number Placeholder 3"/>
          <p:cNvSpPr>
            <a:spLocks noGrp="1"/>
          </p:cNvSpPr>
          <p:nvPr>
            <p:ph type="sldNum" sz="quarter" idx="12"/>
          </p:nvPr>
        </p:nvSpPr>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39AC5568-C467-DA4E-A229-6C912B895CA4}" type="slidenum">
              <a:rPr kumimoji="0" lang="en-US" sz="110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2041" rtl="0" eaLnBrk="1" fontAlgn="auto" latinLnBrk="0" hangingPunct="1">
                <a:lnSpc>
                  <a:spcPct val="100000"/>
                </a:lnSpc>
                <a:spcBef>
                  <a:spcPts val="0"/>
                </a:spcBef>
                <a:spcAft>
                  <a:spcPts val="0"/>
                </a:spcAft>
                <a:buClrTx/>
                <a:buSzTx/>
                <a:buFontTx/>
                <a:buNone/>
                <a:tabLst/>
                <a:defRPr/>
              </a:pPr>
              <a:t>9</a:t>
            </a:fld>
            <a:endParaRPr kumimoji="0" lang="en-US" sz="1108"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152400" y="493334"/>
            <a:ext cx="8763000" cy="923330"/>
          </a:xfrm>
          <a:prstGeom prst="rect">
            <a:avLst/>
          </a:prstGeom>
        </p:spPr>
        <p:txBody>
          <a:bodyPr wrap="square">
            <a:spAutoFit/>
          </a:bodyPr>
          <a:lstStyle/>
          <a:p>
            <a:pPr algn="just"/>
            <a:endParaRPr lang="en-US" dirty="0" smtClean="0">
              <a:latin typeface="Arial Narrow" panose="020B060602020203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304800"/>
            <a:ext cx="8534400" cy="5728748"/>
          </a:xfrm>
          <a:prstGeom prst="rect">
            <a:avLst/>
          </a:prstGeom>
        </p:spPr>
        <p:txBody>
          <a:bodyPr wrap="square">
            <a:spAutoFit/>
          </a:bodyPr>
          <a:lstStyle/>
          <a:p>
            <a:pPr marL="131445" indent="-6350">
              <a:lnSpc>
                <a:spcPct val="105000"/>
              </a:lnSpc>
              <a:spcAft>
                <a:spcPts val="830"/>
              </a:spcAft>
            </a:pPr>
            <a:r>
              <a:rPr lang="en-US" sz="1600" b="1" dirty="0" smtClean="0">
                <a:latin typeface="Arial Narrow" panose="020B0606020202030204" pitchFamily="34" charset="0"/>
              </a:rPr>
              <a:t>Requirements </a:t>
            </a:r>
            <a:r>
              <a:rPr lang="en-US" sz="1600" b="1" dirty="0">
                <a:latin typeface="Arial Narrow" panose="020B0606020202030204" pitchFamily="34" charset="0"/>
              </a:rPr>
              <a:t>that the Accounting Officer (HOD) had to follow before transferring funds to Public Schools (PFMA</a:t>
            </a:r>
            <a:r>
              <a:rPr lang="en-US" sz="1600" b="1" dirty="0" smtClean="0">
                <a:latin typeface="Arial Narrow" panose="020B0606020202030204" pitchFamily="34" charset="0"/>
              </a:rPr>
              <a:t>):</a:t>
            </a:r>
            <a:endParaRPr lang="en-ZA" sz="2000" dirty="0">
              <a:solidFill>
                <a:srgbClr val="555655"/>
              </a:solidFill>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en-US" sz="1600" b="1" dirty="0">
                <a:latin typeface="Arial Narrow" panose="020B0606020202030204" pitchFamily="34" charset="0"/>
              </a:rPr>
              <a:t>Before transferring any funds</a:t>
            </a:r>
            <a:r>
              <a:rPr lang="en-US" sz="1600" dirty="0">
                <a:latin typeface="Arial Narrow" panose="020B0606020202030204" pitchFamily="34" charset="0"/>
              </a:rPr>
              <a:t> (other than grants in terms of the annual Division of Revenue Act or to a constitutional institution) to an entity within or outside government, must obtain assurance from the entity that that entity implements effective, efficient and transparent financial management and internal control systems, or if such written assurance is not or cannot be given, render the transfer of the funds subject to the conditions and remedial measures requiring the entity to establish and implement effective, efficient and transparent financial management and internal control systems</a:t>
            </a:r>
            <a:r>
              <a:rPr lang="en-US" sz="1600" dirty="0" smtClean="0">
                <a:latin typeface="Arial Narrow" panose="020B0606020202030204" pitchFamily="34" charset="0"/>
              </a:rPr>
              <a:t>.</a:t>
            </a:r>
          </a:p>
          <a:p>
            <a:pPr lvl="0"/>
            <a:endParaRPr lang="en-US" dirty="0" smtClean="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Obtain a written assurance from an ECD Centre that, the ECD Centre implements effective, efficient and transparent financial management and internal control systems, before rendering a transfer of funds to that school; </a:t>
            </a:r>
            <a:r>
              <a:rPr lang="en-US" sz="1600" dirty="0" smtClean="0">
                <a:latin typeface="Arial Narrow" panose="020B0606020202030204" pitchFamily="34" charset="0"/>
              </a:rPr>
              <a:t>or</a:t>
            </a:r>
          </a:p>
          <a:p>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Render the transfer of funds to a school subject to conditions and remedial measures requiring the school to establish and implement effective, efficient and transparent financial management and internal control systems</a:t>
            </a:r>
            <a:endParaRPr lang="en-ZA" sz="1600" dirty="0">
              <a:latin typeface="Arial Narrow" panose="020B0606020202030204" pitchFamily="34" charset="0"/>
            </a:endParaRPr>
          </a:p>
          <a:p>
            <a:pPr lvl="0"/>
            <a:endParaRPr lang="en-US" sz="1600" dirty="0" smtClean="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Enforce compliance with any prescribed condition if a transfer has been rendered to a </a:t>
            </a:r>
            <a:r>
              <a:rPr lang="en-US" sz="1600" dirty="0" smtClean="0">
                <a:latin typeface="Arial Narrow" panose="020B0606020202030204" pitchFamily="34" charset="0"/>
              </a:rPr>
              <a:t>school/ ECD Centre</a:t>
            </a:r>
            <a:endParaRPr lang="en-ZA" sz="1600" dirty="0">
              <a:latin typeface="Arial Narrow" panose="020B0606020202030204" pitchFamily="34" charset="0"/>
            </a:endParaRPr>
          </a:p>
          <a:p>
            <a:pPr marL="285750" lvl="0" indent="-285750">
              <a:buFont typeface="Arial" panose="020B0604020202020204" pitchFamily="34" charset="0"/>
              <a:buChar char="•"/>
            </a:pPr>
            <a:endParaRPr lang="en-ZA" dirty="0">
              <a:latin typeface="Arial Narrow" panose="020B0606020202030204" pitchFamily="34" charset="0"/>
            </a:endParaRPr>
          </a:p>
          <a:p>
            <a:r>
              <a:rPr lang="en-ZA" dirty="0">
                <a:latin typeface="Arial Narrow" panose="020B0606020202030204" pitchFamily="34" charset="0"/>
              </a:rPr>
              <a:t> </a:t>
            </a:r>
            <a:endParaRPr lang="en-ZA" sz="1600" dirty="0">
              <a:latin typeface="Arial Narrow" panose="020B0606020202030204" pitchFamily="34" charset="0"/>
            </a:endParaRPr>
          </a:p>
          <a:p>
            <a:endParaRPr lang="en-ZA" sz="1600" dirty="0" smtClean="0">
              <a:latin typeface="Arial Narrow" panose="020B0606020202030204" pitchFamily="34" charset="0"/>
              <a:ea typeface="Calibri" panose="020F0502020204030204" pitchFamily="34" charset="0"/>
            </a:endParaRPr>
          </a:p>
          <a:p>
            <a:endParaRPr lang="en-ZA" sz="1600" dirty="0">
              <a:latin typeface="Arial Narrow" panose="020B0606020202030204" pitchFamily="34" charset="0"/>
            </a:endParaRPr>
          </a:p>
        </p:txBody>
      </p:sp>
    </p:spTree>
    <p:extLst>
      <p:ext uri="{BB962C8B-B14F-4D97-AF65-F5344CB8AC3E}">
        <p14:creationId xmlns:p14="http://schemas.microsoft.com/office/powerpoint/2010/main" val="175945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27057</TotalTime>
  <Words>3376</Words>
  <Application>Microsoft Office PowerPoint</Application>
  <PresentationFormat>On-screen Show (4:3)</PresentationFormat>
  <Paragraphs>681</Paragraphs>
  <Slides>47</Slides>
  <Notes>10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47</vt:i4>
      </vt:variant>
    </vt:vector>
  </HeadingPairs>
  <TitlesOfParts>
    <vt:vector size="61" baseType="lpstr">
      <vt:lpstr>Arial</vt:lpstr>
      <vt:lpstr>Arial Narrow</vt:lpstr>
      <vt:lpstr>Bodoni MT Black</vt:lpstr>
      <vt:lpstr>Calibri</vt:lpstr>
      <vt:lpstr>MS Mincho</vt:lpstr>
      <vt:lpstr>Symbol</vt:lpstr>
      <vt:lpstr>Times New Roman</vt:lpstr>
      <vt:lpstr>Wingdings 3</vt:lpstr>
      <vt:lpstr>Office Theme</vt:lpstr>
      <vt:lpstr>2_Custom Design</vt:lpstr>
      <vt:lpstr>1_Custom Design</vt:lpstr>
      <vt:lpstr>Custom Design</vt:lpstr>
      <vt:lpstr>8_Office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Mpumalanga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Prisca Deglon</dc:creator>
  <cp:lastModifiedBy>Alpheus Golela</cp:lastModifiedBy>
  <cp:revision>2041</cp:revision>
  <cp:lastPrinted>2022-09-12T09:13:42Z</cp:lastPrinted>
  <dcterms:created xsi:type="dcterms:W3CDTF">2015-01-27T12:33:22Z</dcterms:created>
  <dcterms:modified xsi:type="dcterms:W3CDTF">2022-09-12T11:31:09Z</dcterms:modified>
</cp:coreProperties>
</file>